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416" r:id="rId3"/>
    <p:sldId id="395" r:id="rId4"/>
    <p:sldId id="396" r:id="rId5"/>
    <p:sldId id="397" r:id="rId6"/>
    <p:sldId id="408" r:id="rId7"/>
    <p:sldId id="399" r:id="rId8"/>
    <p:sldId id="409" r:id="rId9"/>
    <p:sldId id="401" r:id="rId10"/>
    <p:sldId id="402" r:id="rId11"/>
    <p:sldId id="403" r:id="rId12"/>
    <p:sldId id="410" r:id="rId13"/>
    <p:sldId id="404" r:id="rId14"/>
    <p:sldId id="405" r:id="rId15"/>
    <p:sldId id="411" r:id="rId16"/>
    <p:sldId id="347" r:id="rId17"/>
    <p:sldId id="355" r:id="rId18"/>
    <p:sldId id="356" r:id="rId19"/>
    <p:sldId id="348" r:id="rId20"/>
    <p:sldId id="357" r:id="rId21"/>
    <p:sldId id="351" r:id="rId22"/>
    <p:sldId id="373" r:id="rId23"/>
    <p:sldId id="352" r:id="rId24"/>
    <p:sldId id="353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70" r:id="rId33"/>
    <p:sldId id="266" r:id="rId34"/>
    <p:sldId id="371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7" r:id="rId44"/>
    <p:sldId id="268" r:id="rId45"/>
    <p:sldId id="269" r:id="rId46"/>
    <p:sldId id="270" r:id="rId47"/>
    <p:sldId id="271" r:id="rId48"/>
    <p:sldId id="272" r:id="rId49"/>
    <p:sldId id="412" r:id="rId50"/>
    <p:sldId id="280" r:id="rId51"/>
    <p:sldId id="375" r:id="rId52"/>
    <p:sldId id="376" r:id="rId53"/>
    <p:sldId id="377" r:id="rId54"/>
    <p:sldId id="332" r:id="rId55"/>
    <p:sldId id="297" r:id="rId56"/>
    <p:sldId id="326" r:id="rId57"/>
    <p:sldId id="327" r:id="rId58"/>
    <p:sldId id="328" r:id="rId59"/>
    <p:sldId id="325" r:id="rId60"/>
    <p:sldId id="337" r:id="rId61"/>
    <p:sldId id="41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00" autoAdjust="0"/>
  </p:normalViewPr>
  <p:slideViewPr>
    <p:cSldViewPr snapToGrid="0" snapToObjects="1">
      <p:cViewPr varScale="1">
        <p:scale>
          <a:sx n="170" d="100"/>
          <a:sy n="170" d="100"/>
        </p:scale>
        <p:origin x="-1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F110-E220-0E4C-B62F-75BDEED07AD1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D932-D98B-094A-A0D1-7760CE356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31901-52A8-624B-A2BC-7881F9C4BE53}" type="slidenum">
              <a:rPr lang="en-US"/>
              <a:pPr/>
              <a:t>26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FA99E1-2377-E948-81C7-C5141D5E606C}" type="slidenum">
              <a:rPr lang="en-US"/>
              <a:pPr/>
              <a:t>27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31F11-15B5-9E48-9886-3B37245DC924}" type="slidenum">
              <a:rPr lang="en-US"/>
              <a:pPr/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CC0987-9DCA-474D-B926-35D9B96A39D5}" type="slidenum">
              <a:rPr lang="en-US"/>
              <a:pPr/>
              <a:t>29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B1EF9-CEF4-4F4A-BA4E-DC102D0281C1}" type="slidenum">
              <a:rPr lang="en-US"/>
              <a:pPr/>
              <a:t>30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BA2AC0-37D9-E145-A8E4-B5F923C0BB8B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189DC-83D3-AB47-9D1B-9EF727AFF3A6}" type="slidenum">
              <a:rPr lang="en-US"/>
              <a:pPr/>
              <a:t>32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55DD10-3F68-A142-9E31-97617CED1EB9}" type="slidenum">
              <a:rPr lang="en-US"/>
              <a:pPr/>
              <a:t>36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DACB2D-A484-D849-B3D6-EDD65D1D1CCD}" type="slidenum">
              <a:rPr lang="en-US"/>
              <a:pPr/>
              <a:t>37</a:t>
            </a:fld>
            <a:endParaRPr lang="en-US"/>
          </a:p>
        </p:txBody>
      </p:sp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18E4470-F803-7940-97AB-49488446E5B8}" type="slidenum">
              <a:rPr lang="en-US" sz="1200"/>
              <a:pPr algn="r" eaLnBrk="1" hangingPunct="1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6FE9B-90BB-B249-8C7C-7A73DC3E722B}" type="slidenum">
              <a:rPr lang="en-US"/>
              <a:pPr/>
              <a:t>38</a:t>
            </a:fld>
            <a:endParaRPr lang="en-US"/>
          </a:p>
        </p:txBody>
      </p:sp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5C7FB73-4BBE-994C-AB05-C3292F669EE1}" type="slidenum">
              <a:rPr lang="en-US" sz="1200"/>
              <a:pPr algn="r" eaLnBrk="1" hangingPunct="1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09B81-EAF4-B04E-AD6E-3BCF36E32E63}" type="slidenum">
              <a:rPr lang="en-US"/>
              <a:pPr/>
              <a:t>12</a:t>
            </a:fld>
            <a:endParaRPr lang="en-US"/>
          </a:p>
        </p:txBody>
      </p:sp>
      <p:sp>
        <p:nvSpPr>
          <p:cNvPr id="757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27450-FB63-EC4F-B335-FAEEA1AE9CE1}" type="slidenum">
              <a:rPr lang="en-US"/>
              <a:pPr/>
              <a:t>39</a:t>
            </a:fld>
            <a:endParaRPr lang="en-US"/>
          </a:p>
        </p:txBody>
      </p:sp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0ED9660-9A6D-CA41-9E52-5BD76A7E4B1D}" type="slidenum">
              <a:rPr lang="en-US" sz="1200"/>
              <a:pPr algn="r" eaLnBrk="1" hangingPunct="1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BFCBBC-FDCA-8F4B-8FD8-5518609075D3}" type="slidenum">
              <a:rPr lang="en-US"/>
              <a:pPr/>
              <a:t>40</a:t>
            </a:fld>
            <a:endParaRPr lang="en-US"/>
          </a:p>
        </p:txBody>
      </p:sp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705A70-B0A0-4A46-B5AB-7CAF977951A4}" type="slidenum">
              <a:rPr lang="en-US" sz="1200"/>
              <a:pPr algn="r" eaLnBrk="1" hangingPunct="1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995A7-8332-0040-BB0E-235AB376A48E}" type="slidenum">
              <a:rPr lang="en-US"/>
              <a:pPr/>
              <a:t>41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Maths</a:t>
            </a:r>
            <a:r>
              <a:rPr lang="en-US" dirty="0" smtClean="0"/>
              <a:t> on the board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2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subscript S has been used….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1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E88D08-5332-7841-8446-1FA0DD322D49}" type="slidenum">
              <a:rPr lang="en-US"/>
              <a:pPr/>
              <a:t>13</a:t>
            </a:fld>
            <a:endParaRPr lang="en-US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61539C-2BB6-9C40-B84D-1FCC565FD24A}" type="slidenum">
              <a:rPr lang="en-US"/>
              <a:pPr/>
              <a:t>14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idea behind gravitational</a:t>
            </a:r>
            <a:r>
              <a:rPr lang="en-US" baseline="0" dirty="0" smtClean="0"/>
              <a:t> lensing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6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2D1D1-1AB8-5841-A843-C41DA2EF6EE2}" type="slidenum">
              <a:rPr lang="en-US"/>
              <a:pPr/>
              <a:t>17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geometry of lensing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DAEB2-32F9-2D49-87E8-BCAB0BE9A4EB}" type="slidenum">
              <a:rPr lang="en-US"/>
              <a:pPr/>
              <a:t>18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expression of that geometry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0966DE-DE89-EC4A-8BEE-112DD2BB5E38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746FD7-95E8-D841-BB4E-111369C386E5}" type="slidenum">
              <a:rPr lang="en-US"/>
              <a:pPr/>
              <a:t>25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8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07/09/2012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90" y="84624"/>
            <a:ext cx="8913056" cy="745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" y="970071"/>
            <a:ext cx="8913056" cy="54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1250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@tom_kitching </a:t>
            </a:r>
          </a:p>
          <a:p>
            <a:r>
              <a:rPr lang="en-US" dirty="0" err="1" smtClean="0"/>
              <a:t>tdk@roe.ac.uk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230" y="6492875"/>
            <a:ext cx="683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0080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Weak Lensing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 Kitching</a:t>
            </a:r>
          </a:p>
          <a:p>
            <a:endParaRPr lang="en-US" dirty="0"/>
          </a:p>
          <a:p>
            <a:r>
              <a:rPr lang="en-US" baseline="-25000" dirty="0" err="1" smtClean="0"/>
              <a:t>Henk</a:t>
            </a:r>
            <a:r>
              <a:rPr lang="en-US" baseline="-25000" dirty="0" smtClean="0"/>
              <a:t> Hoekstra, </a:t>
            </a:r>
            <a:r>
              <a:rPr lang="en-US" baseline="-25000" dirty="0" err="1" smtClean="0"/>
              <a:t>Karim</a:t>
            </a:r>
            <a:r>
              <a:rPr lang="en-US" baseline="-25000" dirty="0" smtClean="0"/>
              <a:t> </a:t>
            </a:r>
            <a:r>
              <a:rPr lang="en-US" baseline="-25000" dirty="0" err="1" smtClean="0"/>
              <a:t>Benabed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0311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36" y="0"/>
            <a:ext cx="7595013" cy="1130425"/>
          </a:xfrm>
        </p:spPr>
        <p:txBody>
          <a:bodyPr/>
          <a:lstStyle/>
          <a:p>
            <a:r>
              <a:rPr lang="en-US" dirty="0" smtClean="0"/>
              <a:t>The weak distortion is simply a change in ellipticity of a galaxy  </a:t>
            </a:r>
            <a:endParaRPr lang="en-US" dirty="0"/>
          </a:p>
        </p:txBody>
      </p:sp>
      <p:pic>
        <p:nvPicPr>
          <p:cNvPr id="4" name="iShowU-Capture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856" y="1808820"/>
            <a:ext cx="7266147" cy="39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6"/>
            <a:ext cx="9192705" cy="68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weak lensing?</a:t>
            </a:r>
          </a:p>
          <a:p>
            <a:pPr lvl="1"/>
            <a:r>
              <a:rPr lang="en-US"/>
              <a:t>strong vs. weak lensing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632700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4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501650"/>
            <a:ext cx="5842000" cy="585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8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76251"/>
            <a:ext cx="582930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4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Same but with more technical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1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>
            <a:normAutofit fontScale="90000"/>
          </a:bodyPr>
          <a:lstStyle/>
          <a:p>
            <a:r>
              <a:rPr lang="en-US"/>
              <a:t>What is Gravitational Lensing?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4419600" cy="4800600"/>
          </a:xfrm>
          <a:ln/>
        </p:spPr>
        <p:txBody>
          <a:bodyPr rIns="132080">
            <a:normAutofit fontScale="92500" lnSpcReduction="10000"/>
          </a:bodyPr>
          <a:lstStyle/>
          <a:p>
            <a:r>
              <a:rPr lang="en-US" dirty="0"/>
              <a:t>Propagating photons </a:t>
            </a:r>
            <a:r>
              <a:rPr lang="en-US" dirty="0" smtClean="0"/>
              <a:t>follow geodesics </a:t>
            </a:r>
            <a:r>
              <a:rPr lang="en-US" dirty="0"/>
              <a:t>in space </a:t>
            </a:r>
          </a:p>
          <a:p>
            <a:r>
              <a:rPr lang="en-US" dirty="0"/>
              <a:t>The geodesics are 	   distorted from straight    lines by the presence of massive objects </a:t>
            </a:r>
          </a:p>
          <a:p>
            <a:r>
              <a:rPr lang="en-US" dirty="0"/>
              <a:t>Even in Newtonian Gravity photons would be </a:t>
            </a:r>
            <a:r>
              <a:rPr lang="en-US" dirty="0" smtClean="0"/>
              <a:t>deflected </a:t>
            </a:r>
            <a:r>
              <a:rPr lang="en-US" dirty="0"/>
              <a:t>from straight    line path</a:t>
            </a: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830061"/>
            <a:ext cx="46355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8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Geometry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3657600" cy="5638800"/>
          </a:xfrm>
        </p:spPr>
        <p:txBody>
          <a:bodyPr/>
          <a:lstStyle/>
          <a:p>
            <a:r>
              <a:rPr lang="en-US"/>
              <a:t>The Born Approximation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5394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3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Lens Equation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Lens equation and define the terms 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3657600" cy="19780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4114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 smtClean="0"/>
              <a:t>Simple Geometry </a:t>
            </a:r>
          </a:p>
          <a:p>
            <a:endParaRPr lang="en-US" sz="2800" dirty="0"/>
          </a:p>
          <a:p>
            <a:r>
              <a:rPr lang="en-US" sz="2800" dirty="0" smtClean="0"/>
              <a:t>Relates </a:t>
            </a:r>
            <a:r>
              <a:rPr lang="en-US" sz="2800" i="1" dirty="0"/>
              <a:t>True</a:t>
            </a:r>
            <a:r>
              <a:rPr lang="en-US" sz="2800" dirty="0"/>
              <a:t> Position </a:t>
            </a:r>
          </a:p>
          <a:p>
            <a:r>
              <a:rPr lang="en-US" sz="2800" dirty="0"/>
              <a:t>to </a:t>
            </a:r>
            <a:r>
              <a:rPr lang="en-US" sz="2800" i="1" dirty="0"/>
              <a:t>Observed</a:t>
            </a:r>
            <a:r>
              <a:rPr lang="en-US" sz="2800" dirty="0"/>
              <a:t> Position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8369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85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2209800" cy="11953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"/>
            <a:ext cx="46355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0861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60325" y="3265488"/>
            <a:ext cx="27608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Thin </a:t>
            </a: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Sheet Born </a:t>
            </a:r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Approximation :</a:t>
            </a: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2667000" y="4114800"/>
            <a:ext cx="60960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Rectangle 7"/>
          <p:cNvSpPr>
            <a:spLocks/>
          </p:cNvSpPr>
          <p:nvPr/>
        </p:nvSpPr>
        <p:spPr bwMode="auto">
          <a:xfrm>
            <a:off x="152400" y="1600200"/>
            <a:ext cx="23685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Relates True Position to </a:t>
            </a:r>
          </a:p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Observed Position</a:t>
            </a:r>
          </a:p>
        </p:txBody>
      </p:sp>
      <p:pic>
        <p:nvPicPr>
          <p:cNvPr id="7176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61933"/>
            <a:ext cx="1854200" cy="812800"/>
          </a:xfrm>
          <a:prstGeom prst="rect">
            <a:avLst/>
          </a:prstGeom>
          <a:noFill/>
          <a:ln w="254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Rectangle 10"/>
          <p:cNvSpPr>
            <a:spLocks/>
          </p:cNvSpPr>
          <p:nvPr/>
        </p:nvSpPr>
        <p:spPr bwMode="auto">
          <a:xfrm>
            <a:off x="2103458" y="5729647"/>
            <a:ext cx="1355198" cy="984885"/>
          </a:xfrm>
          <a:prstGeom prst="rect">
            <a:avLst/>
          </a:prstGeom>
          <a:noFill/>
          <a:ln w="25400">
            <a:solidFill>
              <a:srgbClr val="000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 Kappa &gt; 1 = </a:t>
            </a:r>
          </a:p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  Strong Lensing</a:t>
            </a:r>
          </a:p>
          <a:p>
            <a:pPr marL="39688"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Kappa &lt;&lt; 1 = </a:t>
            </a:r>
          </a:p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   Weak Lensing</a:t>
            </a:r>
          </a:p>
        </p:txBody>
      </p:sp>
      <p:pic>
        <p:nvPicPr>
          <p:cNvPr id="7179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257800"/>
            <a:ext cx="1206500" cy="698500"/>
          </a:xfrm>
          <a:prstGeom prst="rect">
            <a:avLst/>
          </a:prstGeom>
          <a:noFill/>
          <a:ln w="25400">
            <a:solidFill>
              <a:srgbClr val="FF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Rectangle 12"/>
          <p:cNvSpPr>
            <a:spLocks/>
          </p:cNvSpPr>
          <p:nvPr/>
        </p:nvSpPr>
        <p:spPr bwMode="auto">
          <a:xfrm>
            <a:off x="4216400" y="3200400"/>
            <a:ext cx="7127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950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Review of Weak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Theory </a:t>
            </a:r>
          </a:p>
          <a:p>
            <a:pPr lvl="1"/>
            <a:r>
              <a:rPr lang="en-US" u="sng" dirty="0" smtClean="0"/>
              <a:t>Why</a:t>
            </a:r>
            <a:r>
              <a:rPr lang="en-US" dirty="0" smtClean="0"/>
              <a:t> do we measure?</a:t>
            </a:r>
          </a:p>
          <a:p>
            <a:pPr lvl="1"/>
            <a:r>
              <a:rPr lang="en-US" dirty="0" smtClean="0"/>
              <a:t>From General Relativity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Measurement </a:t>
            </a:r>
          </a:p>
          <a:p>
            <a:pPr lvl="1"/>
            <a:r>
              <a:rPr lang="en-US" u="sng" dirty="0" smtClean="0"/>
              <a:t>What</a:t>
            </a:r>
            <a:r>
              <a:rPr lang="en-US" dirty="0" smtClean="0"/>
              <a:t> do we measure?</a:t>
            </a:r>
          </a:p>
          <a:p>
            <a:pPr lvl="1"/>
            <a:endParaRPr lang="en-US" dirty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u="sng" dirty="0" smtClean="0"/>
              <a:t>How</a:t>
            </a:r>
            <a:r>
              <a:rPr lang="en-US" dirty="0" smtClean="0"/>
              <a:t> accurately do we need to measure?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1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Deflection Angle from GR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Want to know what the </a:t>
            </a:r>
            <a:r>
              <a:rPr lang="en-US" dirty="0" smtClean="0"/>
              <a:t>integrated deflection </a:t>
            </a:r>
            <a:r>
              <a:rPr lang="en-US" dirty="0"/>
              <a:t>angle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Next slides has a lot of </a:t>
            </a:r>
            <a:r>
              <a:rPr lang="en-US" dirty="0" err="1" smtClean="0"/>
              <a:t>maths</a:t>
            </a:r>
            <a:r>
              <a:rPr lang="en-US" dirty="0" smtClean="0"/>
              <a:t>…. So will quickly skip over it!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46714"/>
            <a:ext cx="1981200" cy="1147763"/>
          </a:xfrm>
          <a:prstGeom prst="rect">
            <a:avLst/>
          </a:prstGeom>
          <a:noFill/>
          <a:ln w="25400">
            <a:solidFill>
              <a:srgbClr val="FF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57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>
            <a:normAutofit fontScale="90000"/>
          </a:bodyPr>
          <a:lstStyle/>
          <a:p>
            <a:r>
              <a:rPr lang="en-US"/>
              <a:t>From GR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886200" cy="5867400"/>
          </a:xfrm>
          <a:ln/>
        </p:spPr>
        <p:txBody>
          <a:bodyPr rIns="132080">
            <a:normAutofit lnSpcReduction="10000"/>
          </a:bodyPr>
          <a:lstStyle/>
          <a:p>
            <a:r>
              <a:rPr lang="en-US" sz="2400" dirty="0"/>
              <a:t>Metric in the Weak Field Limit</a:t>
            </a:r>
          </a:p>
          <a:p>
            <a:r>
              <a:rPr lang="en-US" sz="2400" dirty="0"/>
              <a:t>Newtonian Potential </a:t>
            </a:r>
          </a:p>
          <a:p>
            <a:r>
              <a:rPr lang="en-US" sz="2400" dirty="0"/>
              <a:t>GR Equation of Motion</a:t>
            </a:r>
          </a:p>
          <a:p>
            <a:r>
              <a:rPr lang="en-US" sz="2400" dirty="0" err="1">
                <a:latin typeface="Symbol" charset="0"/>
                <a:cs typeface="Symbol" charset="0"/>
                <a:sym typeface="Symbol" charset="0"/>
              </a:rPr>
              <a:t>Γ</a:t>
            </a:r>
            <a:r>
              <a:rPr lang="en-US" sz="2400" dirty="0">
                <a:latin typeface="Symbol" charset="0"/>
                <a:cs typeface="Symbol" charset="0"/>
                <a:sym typeface="Symbol" charset="0"/>
              </a:rPr>
              <a:t> </a:t>
            </a:r>
            <a:r>
              <a:rPr lang="en-US" sz="2400" dirty="0"/>
              <a:t> related to metric g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Set time-changes in metric    to be small g</a:t>
            </a:r>
            <a:r>
              <a:rPr lang="en-US" sz="2400" baseline="-25000" dirty="0"/>
              <a:t>i0</a:t>
            </a:r>
            <a:r>
              <a:rPr lang="en-US" sz="2400" dirty="0"/>
              <a:t>=0. Spatial Part: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Sub metric : </a:t>
            </a:r>
          </a:p>
          <a:p>
            <a:endParaRPr lang="en-US" sz="2400" dirty="0"/>
          </a:p>
          <a:p>
            <a:r>
              <a:rPr lang="en-US" sz="2400" dirty="0"/>
              <a:t>Newtonian Limit </a:t>
            </a:r>
            <a:r>
              <a:rPr lang="en-US" sz="2400" dirty="0" err="1"/>
              <a:t>u</a:t>
            </a:r>
            <a:r>
              <a:rPr lang="en-US" sz="2400" baseline="-25000" dirty="0" err="1"/>
              <a:t>i</a:t>
            </a:r>
            <a:r>
              <a:rPr lang="en-US" sz="2400" dirty="0"/>
              <a:t>&lt;&lt;c : </a:t>
            </a:r>
            <a:endParaRPr lang="en-US" dirty="0"/>
          </a:p>
          <a:p>
            <a:r>
              <a:rPr lang="en-US" sz="2400" dirty="0"/>
              <a:t>Relativistic Limit </a:t>
            </a:r>
            <a:r>
              <a:rPr lang="en-US" sz="2400" dirty="0" err="1"/>
              <a:t>u</a:t>
            </a:r>
            <a:r>
              <a:rPr lang="en-US" sz="2400" baseline="-25000" dirty="0" err="1"/>
              <a:t>i</a:t>
            </a:r>
            <a:r>
              <a:rPr lang="en-US" sz="2400" dirty="0" err="1"/>
              <a:t>~r</a:t>
            </a:r>
            <a:r>
              <a:rPr lang="en-US" sz="2400" baseline="-25000" dirty="0" err="1"/>
              <a:t>i</a:t>
            </a:r>
            <a:r>
              <a:rPr lang="en-US" sz="2400" dirty="0" err="1"/>
              <a:t>c</a:t>
            </a:r>
            <a:r>
              <a:rPr lang="en-US" sz="2400" dirty="0"/>
              <a:t> :</a:t>
            </a:r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990600"/>
            <a:ext cx="5448300" cy="5080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3251200" cy="5588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09800"/>
            <a:ext cx="3429000" cy="6096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AutoShape 6"/>
          <p:cNvSpPr>
            <a:spLocks/>
          </p:cNvSpPr>
          <p:nvPr/>
        </p:nvSpPr>
        <p:spPr bwMode="auto">
          <a:xfrm rot="10800000">
            <a:off x="6907213" y="1879600"/>
            <a:ext cx="406400" cy="635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2150" y="0"/>
                </a:moveTo>
                <a:cubicBezTo>
                  <a:pt x="6075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24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3048000"/>
            <a:ext cx="5143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4256528"/>
            <a:ext cx="4000500" cy="698500"/>
          </a:xfrm>
          <a:prstGeom prst="rect">
            <a:avLst/>
          </a:prstGeom>
          <a:noFill/>
          <a:ln w="12700">
            <a:solidFill>
              <a:srgbClr val="00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5181600"/>
            <a:ext cx="1143000" cy="49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5715000"/>
            <a:ext cx="3213100" cy="49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06500" cy="698500"/>
          </a:xfrm>
          <a:prstGeom prst="rect">
            <a:avLst/>
          </a:prstGeom>
          <a:noFill/>
          <a:ln w="25400">
            <a:solidFill>
              <a:srgbClr val="FF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2" name="Line 12"/>
          <p:cNvSpPr>
            <a:spLocks noChangeShapeType="1"/>
          </p:cNvSpPr>
          <p:nvPr/>
        </p:nvSpPr>
        <p:spPr bwMode="auto">
          <a:xfrm flipH="1">
            <a:off x="6400800" y="5105400"/>
            <a:ext cx="304800" cy="685800"/>
          </a:xfrm>
          <a:prstGeom prst="line">
            <a:avLst/>
          </a:prstGeom>
          <a:noFill/>
          <a:ln w="38100">
            <a:solidFill>
              <a:srgbClr val="FF008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rot="10800000">
            <a:off x="6411473" y="6062489"/>
            <a:ext cx="457200" cy="609600"/>
          </a:xfrm>
          <a:prstGeom prst="line">
            <a:avLst/>
          </a:prstGeom>
          <a:noFill/>
          <a:ln w="38100">
            <a:solidFill>
              <a:srgbClr val="FF008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home message </a:t>
            </a:r>
          </a:p>
          <a:p>
            <a:r>
              <a:rPr lang="en-US" dirty="0" smtClean="0"/>
              <a:t>The amount of deflection depends on the derivative of the local gravitational potential </a:t>
            </a:r>
            <a:endParaRPr lang="en-US" dirty="0"/>
          </a:p>
        </p:txBody>
      </p:sp>
      <p:pic>
        <p:nvPicPr>
          <p:cNvPr id="4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850" y="3025693"/>
            <a:ext cx="3213100" cy="49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5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85800"/>
            <a:ext cx="88519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/>
          </p:cNvSpPr>
          <p:nvPr/>
        </p:nvSpPr>
        <p:spPr bwMode="auto">
          <a:xfrm>
            <a:off x="1676400" y="109712"/>
            <a:ext cx="41503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GR-Newton Factor of 2 Confirmed in </a:t>
            </a:r>
            <a:r>
              <a:rPr lang="en-US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1919</a:t>
            </a:r>
          </a:p>
          <a:p>
            <a:pPr marL="39688"/>
            <a:r>
              <a:rPr lang="en-US" dirty="0" smtClean="0">
                <a:ea typeface="ＭＳ Ｐゴシック" charset="0"/>
                <a:cs typeface="Arial" charset="0"/>
              </a:rPr>
              <a:t>Euclid launches (hopefully!) 100 years later!</a:t>
            </a:r>
            <a:r>
              <a:rPr lang="en-US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 </a:t>
            </a:r>
            <a:endParaRPr lang="en-US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600200" y="6019800"/>
            <a:ext cx="2038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© R. Massey 2010</a:t>
            </a:r>
          </a:p>
        </p:txBody>
      </p:sp>
    </p:spTree>
    <p:extLst>
      <p:ext uri="{BB962C8B-B14F-4D97-AF65-F5344CB8AC3E}">
        <p14:creationId xmlns:p14="http://schemas.microsoft.com/office/powerpoint/2010/main" val="38341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2600"/>
            <a:ext cx="9144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2"/>
          <p:cNvSpPr>
            <a:spLocks/>
          </p:cNvSpPr>
          <p:nvPr/>
        </p:nvSpPr>
        <p:spPr bwMode="auto">
          <a:xfrm>
            <a:off x="304800" y="381000"/>
            <a:ext cx="24733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Kappa&lt;&lt; 1 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Weak Lensing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Local Distortion</a:t>
            </a: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1905000" y="1600200"/>
            <a:ext cx="3810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0" y="6491288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294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466932" y="5190331"/>
            <a:ext cx="8382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4973638" y="66294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Rectangle 8"/>
          <p:cNvSpPr>
            <a:spLocks/>
          </p:cNvSpPr>
          <p:nvPr/>
        </p:nvSpPr>
        <p:spPr bwMode="auto">
          <a:xfrm>
            <a:off x="6726238" y="6172200"/>
            <a:ext cx="3063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grpSp>
        <p:nvGrpSpPr>
          <p:cNvPr id="12297" name="Group 9"/>
          <p:cNvGrpSpPr>
            <a:grpSpLocks/>
          </p:cNvGrpSpPr>
          <p:nvPr/>
        </p:nvGrpSpPr>
        <p:grpSpPr bwMode="auto">
          <a:xfrm>
            <a:off x="5886450" y="5408613"/>
            <a:ext cx="1089025" cy="304800"/>
            <a:chOff x="0" y="0"/>
            <a:chExt cx="685" cy="191"/>
          </a:xfrm>
        </p:grpSpPr>
        <p:sp>
          <p:nvSpPr>
            <p:cNvPr id="12298" name="AutoShape 10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299" name="AutoShape 11"/>
            <p:cNvSpPr>
              <a:spLocks/>
            </p:cNvSpPr>
            <p:nvPr/>
          </p:nvSpPr>
          <p:spPr bwMode="auto">
            <a:xfrm>
              <a:off x="361" y="9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0" name="AutoShape 12"/>
            <p:cNvSpPr>
              <a:spLocks/>
            </p:cNvSpPr>
            <p:nvPr/>
          </p:nvSpPr>
          <p:spPr bwMode="auto">
            <a:xfrm>
              <a:off x="523" y="113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1" name="AutoShape 13"/>
            <p:cNvSpPr>
              <a:spLocks/>
            </p:cNvSpPr>
            <p:nvPr/>
          </p:nvSpPr>
          <p:spPr bwMode="auto">
            <a:xfrm>
              <a:off x="672" y="12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2" name="AutoShape 14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3" name="Rectangle 15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6038850" y="5003800"/>
            <a:ext cx="454025" cy="862013"/>
            <a:chOff x="0" y="0"/>
            <a:chExt cx="285" cy="543"/>
          </a:xfrm>
        </p:grpSpPr>
        <p:sp>
          <p:nvSpPr>
            <p:cNvPr id="12305" name="AutoShape 17"/>
            <p:cNvSpPr>
              <a:spLocks/>
            </p:cNvSpPr>
            <p:nvPr/>
          </p:nvSpPr>
          <p:spPr bwMode="auto">
            <a:xfrm>
              <a:off x="0" y="351"/>
              <a:ext cx="239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6" name="AutoShape 18"/>
            <p:cNvSpPr>
              <a:spLocks/>
            </p:cNvSpPr>
            <p:nvPr/>
          </p:nvSpPr>
          <p:spPr bwMode="auto">
            <a:xfrm>
              <a:off x="173" y="22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7" name="AutoShape 19"/>
            <p:cNvSpPr>
              <a:spLocks/>
            </p:cNvSpPr>
            <p:nvPr/>
          </p:nvSpPr>
          <p:spPr bwMode="auto">
            <a:xfrm>
              <a:off x="224" y="107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8" name="AutoShape 20"/>
            <p:cNvSpPr>
              <a:spLocks/>
            </p:cNvSpPr>
            <p:nvPr/>
          </p:nvSpPr>
          <p:spPr bwMode="auto">
            <a:xfrm>
              <a:off x="272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9" name="AutoShape 21"/>
            <p:cNvSpPr>
              <a:spLocks/>
            </p:cNvSpPr>
            <p:nvPr/>
          </p:nvSpPr>
          <p:spPr bwMode="auto">
            <a:xfrm>
              <a:off x="11" y="361"/>
              <a:ext cx="221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0" name="Rectangle 22"/>
            <p:cNvSpPr>
              <a:spLocks/>
            </p:cNvSpPr>
            <p:nvPr/>
          </p:nvSpPr>
          <p:spPr bwMode="auto">
            <a:xfrm>
              <a:off x="33" y="380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11" name="Group 23"/>
          <p:cNvGrpSpPr>
            <a:grpSpLocks/>
          </p:cNvGrpSpPr>
          <p:nvPr/>
        </p:nvGrpSpPr>
        <p:grpSpPr bwMode="auto">
          <a:xfrm>
            <a:off x="6191250" y="5256213"/>
            <a:ext cx="381000" cy="374650"/>
            <a:chOff x="0" y="0"/>
            <a:chExt cx="239" cy="235"/>
          </a:xfrm>
        </p:grpSpPr>
        <p:sp>
          <p:nvSpPr>
            <p:cNvPr id="12312" name="AutoShape 2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3" name="AutoShape 25"/>
            <p:cNvSpPr>
              <a:spLocks/>
            </p:cNvSpPr>
            <p:nvPr/>
          </p:nvSpPr>
          <p:spPr bwMode="auto">
            <a:xfrm>
              <a:off x="24" y="17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4" name="AutoShape 26"/>
            <p:cNvSpPr>
              <a:spLocks/>
            </p:cNvSpPr>
            <p:nvPr/>
          </p:nvSpPr>
          <p:spPr bwMode="auto">
            <a:xfrm>
              <a:off x="13" y="205"/>
              <a:ext cx="26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5" name="AutoShape 27"/>
            <p:cNvSpPr>
              <a:spLocks/>
            </p:cNvSpPr>
            <p:nvPr/>
          </p:nvSpPr>
          <p:spPr bwMode="auto">
            <a:xfrm>
              <a:off x="8" y="225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6" name="AutoShape 2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7" name="Rectangle 2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18" name="Group 30"/>
          <p:cNvGrpSpPr>
            <a:grpSpLocks/>
          </p:cNvGrpSpPr>
          <p:nvPr/>
        </p:nvGrpSpPr>
        <p:grpSpPr bwMode="auto">
          <a:xfrm>
            <a:off x="5862638" y="5103813"/>
            <a:ext cx="938212" cy="304800"/>
            <a:chOff x="0" y="0"/>
            <a:chExt cx="591" cy="191"/>
          </a:xfrm>
        </p:grpSpPr>
        <p:sp>
          <p:nvSpPr>
            <p:cNvPr id="12319" name="AutoShape 31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0" name="AutoShape 32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1" name="AutoShape 33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2" name="AutoShape 34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3" name="AutoShape 35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4" name="Rectangle 36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25" name="Group 37"/>
          <p:cNvGrpSpPr>
            <a:grpSpLocks/>
          </p:cNvGrpSpPr>
          <p:nvPr/>
        </p:nvGrpSpPr>
        <p:grpSpPr bwMode="auto">
          <a:xfrm>
            <a:off x="5962650" y="5180013"/>
            <a:ext cx="492125" cy="1365250"/>
            <a:chOff x="0" y="0"/>
            <a:chExt cx="309" cy="859"/>
          </a:xfrm>
        </p:grpSpPr>
        <p:sp>
          <p:nvSpPr>
            <p:cNvPr id="12326" name="AutoShape 3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7" name="AutoShape 39"/>
            <p:cNvSpPr>
              <a:spLocks/>
            </p:cNvSpPr>
            <p:nvPr/>
          </p:nvSpPr>
          <p:spPr bwMode="auto">
            <a:xfrm>
              <a:off x="174" y="38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8" name="AutoShape 40"/>
            <p:cNvSpPr>
              <a:spLocks/>
            </p:cNvSpPr>
            <p:nvPr/>
          </p:nvSpPr>
          <p:spPr bwMode="auto">
            <a:xfrm>
              <a:off x="237" y="628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9" name="AutoShape 41"/>
            <p:cNvSpPr>
              <a:spLocks/>
            </p:cNvSpPr>
            <p:nvPr/>
          </p:nvSpPr>
          <p:spPr bwMode="auto">
            <a:xfrm>
              <a:off x="296" y="84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0" name="AutoShape 4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1" name="Rectangle 4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32" name="Group 44"/>
          <p:cNvGrpSpPr>
            <a:grpSpLocks/>
          </p:cNvGrpSpPr>
          <p:nvPr/>
        </p:nvGrpSpPr>
        <p:grpSpPr bwMode="auto">
          <a:xfrm>
            <a:off x="6015038" y="5524500"/>
            <a:ext cx="785812" cy="341313"/>
            <a:chOff x="0" y="0"/>
            <a:chExt cx="495" cy="215"/>
          </a:xfrm>
        </p:grpSpPr>
        <p:sp>
          <p:nvSpPr>
            <p:cNvPr id="12333" name="AutoShape 45"/>
            <p:cNvSpPr>
              <a:spLocks/>
            </p:cNvSpPr>
            <p:nvPr/>
          </p:nvSpPr>
          <p:spPr bwMode="auto">
            <a:xfrm>
              <a:off x="255" y="23"/>
              <a:ext cx="240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4" name="AutoShape 46"/>
            <p:cNvSpPr>
              <a:spLocks/>
            </p:cNvSpPr>
            <p:nvPr/>
          </p:nvSpPr>
          <p:spPr bwMode="auto">
            <a:xfrm>
              <a:off x="162" y="4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5" name="AutoShape 47"/>
            <p:cNvSpPr>
              <a:spLocks/>
            </p:cNvSpPr>
            <p:nvPr/>
          </p:nvSpPr>
          <p:spPr bwMode="auto">
            <a:xfrm>
              <a:off x="74" y="19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6" name="AutoShape 48"/>
            <p:cNvSpPr>
              <a:spLocks/>
            </p:cNvSpPr>
            <p:nvPr/>
          </p:nvSpPr>
          <p:spPr bwMode="auto">
            <a:xfrm>
              <a:off x="0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7" name="AutoShape 49"/>
            <p:cNvSpPr>
              <a:spLocks/>
            </p:cNvSpPr>
            <p:nvPr/>
          </p:nvSpPr>
          <p:spPr bwMode="auto">
            <a:xfrm>
              <a:off x="267" y="33"/>
              <a:ext cx="220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8" name="Rectangle 50"/>
            <p:cNvSpPr>
              <a:spLocks/>
            </p:cNvSpPr>
            <p:nvPr/>
          </p:nvSpPr>
          <p:spPr bwMode="auto">
            <a:xfrm>
              <a:off x="288" y="52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39" name="Group 51"/>
          <p:cNvGrpSpPr>
            <a:grpSpLocks/>
          </p:cNvGrpSpPr>
          <p:nvPr/>
        </p:nvGrpSpPr>
        <p:grpSpPr bwMode="auto">
          <a:xfrm>
            <a:off x="6167438" y="5332413"/>
            <a:ext cx="785812" cy="361950"/>
            <a:chOff x="0" y="0"/>
            <a:chExt cx="495" cy="227"/>
          </a:xfrm>
        </p:grpSpPr>
        <p:sp>
          <p:nvSpPr>
            <p:cNvPr id="12340" name="AutoShape 52"/>
            <p:cNvSpPr>
              <a:spLocks/>
            </p:cNvSpPr>
            <p:nvPr/>
          </p:nvSpPr>
          <p:spPr bwMode="auto">
            <a:xfrm>
              <a:off x="255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1" name="AutoShape 53"/>
            <p:cNvSpPr>
              <a:spLocks/>
            </p:cNvSpPr>
            <p:nvPr/>
          </p:nvSpPr>
          <p:spPr bwMode="auto">
            <a:xfrm>
              <a:off x="163" y="14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2" name="AutoShape 54"/>
            <p:cNvSpPr>
              <a:spLocks/>
            </p:cNvSpPr>
            <p:nvPr/>
          </p:nvSpPr>
          <p:spPr bwMode="auto">
            <a:xfrm>
              <a:off x="75" y="183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3" name="AutoShape 55"/>
            <p:cNvSpPr>
              <a:spLocks/>
            </p:cNvSpPr>
            <p:nvPr/>
          </p:nvSpPr>
          <p:spPr bwMode="auto">
            <a:xfrm>
              <a:off x="0" y="21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4" name="AutoShape 56"/>
            <p:cNvSpPr>
              <a:spLocks/>
            </p:cNvSpPr>
            <p:nvPr/>
          </p:nvSpPr>
          <p:spPr bwMode="auto">
            <a:xfrm>
              <a:off x="267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5" name="Rectangle 57"/>
            <p:cNvSpPr>
              <a:spLocks/>
            </p:cNvSpPr>
            <p:nvPr/>
          </p:nvSpPr>
          <p:spPr bwMode="auto">
            <a:xfrm>
              <a:off x="288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46" name="Group 58"/>
          <p:cNvGrpSpPr>
            <a:grpSpLocks/>
          </p:cNvGrpSpPr>
          <p:nvPr/>
        </p:nvGrpSpPr>
        <p:grpSpPr bwMode="auto">
          <a:xfrm>
            <a:off x="6472238" y="5180013"/>
            <a:ext cx="938212" cy="304800"/>
            <a:chOff x="0" y="0"/>
            <a:chExt cx="591" cy="191"/>
          </a:xfrm>
        </p:grpSpPr>
        <p:sp>
          <p:nvSpPr>
            <p:cNvPr id="12347" name="AutoShape 59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8" name="AutoShape 60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9" name="AutoShape 61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0" name="AutoShape 62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1" name="AutoShape 63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2" name="Rectangle 64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53" name="Group 65"/>
          <p:cNvGrpSpPr>
            <a:grpSpLocks/>
          </p:cNvGrpSpPr>
          <p:nvPr/>
        </p:nvGrpSpPr>
        <p:grpSpPr bwMode="auto">
          <a:xfrm>
            <a:off x="6167438" y="5408613"/>
            <a:ext cx="938212" cy="304800"/>
            <a:chOff x="0" y="0"/>
            <a:chExt cx="591" cy="191"/>
          </a:xfrm>
        </p:grpSpPr>
        <p:sp>
          <p:nvSpPr>
            <p:cNvPr id="12354" name="AutoShape 66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5" name="AutoShape 67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6" name="AutoShape 68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7" name="AutoShape 69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8" name="AutoShape 70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9" name="Rectangle 71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60" name="Group 72"/>
          <p:cNvGrpSpPr>
            <a:grpSpLocks/>
          </p:cNvGrpSpPr>
          <p:nvPr/>
        </p:nvGrpSpPr>
        <p:grpSpPr bwMode="auto">
          <a:xfrm>
            <a:off x="6853238" y="5332413"/>
            <a:ext cx="938212" cy="304800"/>
            <a:chOff x="0" y="0"/>
            <a:chExt cx="591" cy="191"/>
          </a:xfrm>
        </p:grpSpPr>
        <p:sp>
          <p:nvSpPr>
            <p:cNvPr id="12361" name="AutoShape 73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2" name="AutoShape 74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3" name="AutoShape 75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4" name="AutoShape 76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5" name="AutoShape 77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6" name="Rectangle 78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67" name="Group 79"/>
          <p:cNvGrpSpPr>
            <a:grpSpLocks/>
          </p:cNvGrpSpPr>
          <p:nvPr/>
        </p:nvGrpSpPr>
        <p:grpSpPr bwMode="auto">
          <a:xfrm>
            <a:off x="6472238" y="5027613"/>
            <a:ext cx="1395412" cy="971550"/>
            <a:chOff x="0" y="0"/>
            <a:chExt cx="879" cy="611"/>
          </a:xfrm>
        </p:grpSpPr>
        <p:sp>
          <p:nvSpPr>
            <p:cNvPr id="12368" name="AutoShape 80"/>
            <p:cNvSpPr>
              <a:spLocks/>
            </p:cNvSpPr>
            <p:nvPr/>
          </p:nvSpPr>
          <p:spPr bwMode="auto">
            <a:xfrm>
              <a:off x="639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9" name="AutoShape 81"/>
            <p:cNvSpPr>
              <a:spLocks/>
            </p:cNvSpPr>
            <p:nvPr/>
          </p:nvSpPr>
          <p:spPr bwMode="auto">
            <a:xfrm>
              <a:off x="433" y="28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0" name="AutoShape 82"/>
            <p:cNvSpPr>
              <a:spLocks/>
            </p:cNvSpPr>
            <p:nvPr/>
          </p:nvSpPr>
          <p:spPr bwMode="auto">
            <a:xfrm>
              <a:off x="207" y="450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1" name="AutoShape 83"/>
            <p:cNvSpPr>
              <a:spLocks/>
            </p:cNvSpPr>
            <p:nvPr/>
          </p:nvSpPr>
          <p:spPr bwMode="auto">
            <a:xfrm>
              <a:off x="0" y="60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2" name="AutoShape 84"/>
            <p:cNvSpPr>
              <a:spLocks/>
            </p:cNvSpPr>
            <p:nvPr/>
          </p:nvSpPr>
          <p:spPr bwMode="auto">
            <a:xfrm>
              <a:off x="651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3" name="Rectangle 85"/>
            <p:cNvSpPr>
              <a:spLocks/>
            </p:cNvSpPr>
            <p:nvPr/>
          </p:nvSpPr>
          <p:spPr bwMode="auto">
            <a:xfrm>
              <a:off x="672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74" name="Group 86"/>
          <p:cNvGrpSpPr>
            <a:grpSpLocks/>
          </p:cNvGrpSpPr>
          <p:nvPr/>
        </p:nvGrpSpPr>
        <p:grpSpPr bwMode="auto">
          <a:xfrm>
            <a:off x="5505450" y="5789613"/>
            <a:ext cx="2622550" cy="304800"/>
            <a:chOff x="0" y="0"/>
            <a:chExt cx="1651" cy="191"/>
          </a:xfrm>
        </p:grpSpPr>
        <p:sp>
          <p:nvSpPr>
            <p:cNvPr id="12375" name="AutoShape 87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6" name="AutoShape 88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7" name="AutoShape 89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8" name="AutoShape 90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9" name="AutoShape 91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0" name="Rectangle 92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81" name="Group 93"/>
          <p:cNvGrpSpPr>
            <a:grpSpLocks/>
          </p:cNvGrpSpPr>
          <p:nvPr/>
        </p:nvGrpSpPr>
        <p:grpSpPr bwMode="auto">
          <a:xfrm>
            <a:off x="5657850" y="5942013"/>
            <a:ext cx="2622550" cy="304800"/>
            <a:chOff x="0" y="0"/>
            <a:chExt cx="1651" cy="191"/>
          </a:xfrm>
        </p:grpSpPr>
        <p:sp>
          <p:nvSpPr>
            <p:cNvPr id="12382" name="AutoShape 9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3" name="AutoShape 95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4" name="AutoShape 96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5" name="AutoShape 97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6" name="AutoShape 9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7" name="Rectangle 9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88" name="Group 100"/>
          <p:cNvGrpSpPr>
            <a:grpSpLocks/>
          </p:cNvGrpSpPr>
          <p:nvPr/>
        </p:nvGrpSpPr>
        <p:grpSpPr bwMode="auto">
          <a:xfrm>
            <a:off x="5657850" y="5484813"/>
            <a:ext cx="817563" cy="887412"/>
            <a:chOff x="0" y="0"/>
            <a:chExt cx="515" cy="558"/>
          </a:xfrm>
        </p:grpSpPr>
        <p:sp>
          <p:nvSpPr>
            <p:cNvPr id="12389" name="AutoShape 101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0" name="AutoShape 102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1" name="AutoShape 103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2" name="AutoShape 104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3" name="AutoShape 105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4" name="Rectangle 106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95" name="Group 107"/>
          <p:cNvGrpSpPr>
            <a:grpSpLocks/>
          </p:cNvGrpSpPr>
          <p:nvPr/>
        </p:nvGrpSpPr>
        <p:grpSpPr bwMode="auto">
          <a:xfrm>
            <a:off x="5810250" y="5637213"/>
            <a:ext cx="819150" cy="887412"/>
            <a:chOff x="0" y="0"/>
            <a:chExt cx="515" cy="558"/>
          </a:xfrm>
        </p:grpSpPr>
        <p:sp>
          <p:nvSpPr>
            <p:cNvPr id="12396" name="AutoShape 10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7" name="AutoShape 109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8" name="AutoShape 110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9" name="AutoShape 111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0" name="AutoShape 11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1" name="Rectangle 11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02" name="Group 114"/>
          <p:cNvGrpSpPr>
            <a:grpSpLocks/>
          </p:cNvGrpSpPr>
          <p:nvPr/>
        </p:nvGrpSpPr>
        <p:grpSpPr bwMode="auto">
          <a:xfrm>
            <a:off x="5886450" y="4951413"/>
            <a:ext cx="819150" cy="887412"/>
            <a:chOff x="0" y="0"/>
            <a:chExt cx="515" cy="558"/>
          </a:xfrm>
        </p:grpSpPr>
        <p:sp>
          <p:nvSpPr>
            <p:cNvPr id="12403" name="AutoShape 115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4" name="AutoShape 116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5" name="AutoShape 117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6" name="AutoShape 118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7" name="AutoShape 119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8" name="Rectangle 120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09" name="Group 121"/>
          <p:cNvGrpSpPr>
            <a:grpSpLocks/>
          </p:cNvGrpSpPr>
          <p:nvPr/>
        </p:nvGrpSpPr>
        <p:grpSpPr bwMode="auto">
          <a:xfrm>
            <a:off x="6115050" y="5942013"/>
            <a:ext cx="819150" cy="887412"/>
            <a:chOff x="0" y="0"/>
            <a:chExt cx="515" cy="558"/>
          </a:xfrm>
        </p:grpSpPr>
        <p:sp>
          <p:nvSpPr>
            <p:cNvPr id="12410" name="AutoShape 122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1" name="AutoShape 123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2" name="AutoShape 124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3" name="AutoShape 125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4" name="AutoShape 126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5" name="Rectangle 127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16" name="Group 128"/>
          <p:cNvGrpSpPr>
            <a:grpSpLocks/>
          </p:cNvGrpSpPr>
          <p:nvPr/>
        </p:nvGrpSpPr>
        <p:grpSpPr bwMode="auto">
          <a:xfrm>
            <a:off x="5581650" y="4875213"/>
            <a:ext cx="2649538" cy="501650"/>
            <a:chOff x="0" y="0"/>
            <a:chExt cx="1668" cy="315"/>
          </a:xfrm>
        </p:grpSpPr>
        <p:sp>
          <p:nvSpPr>
            <p:cNvPr id="12417" name="AutoShape 129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8" name="AutoShape 130"/>
            <p:cNvSpPr>
              <a:spLocks/>
            </p:cNvSpPr>
            <p:nvPr/>
          </p:nvSpPr>
          <p:spPr bwMode="auto">
            <a:xfrm>
              <a:off x="1628" y="16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9" name="AutoShape 131"/>
            <p:cNvSpPr>
              <a:spLocks/>
            </p:cNvSpPr>
            <p:nvPr/>
          </p:nvSpPr>
          <p:spPr bwMode="auto">
            <a:xfrm>
              <a:off x="981" y="236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0" name="AutoShape 132"/>
            <p:cNvSpPr>
              <a:spLocks/>
            </p:cNvSpPr>
            <p:nvPr/>
          </p:nvSpPr>
          <p:spPr bwMode="auto">
            <a:xfrm>
              <a:off x="1352" y="304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1" name="AutoShape 133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2" name="Rectangle 134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12423" name="AutoShape 135"/>
          <p:cNvSpPr>
            <a:spLocks/>
          </p:cNvSpPr>
          <p:nvPr/>
        </p:nvSpPr>
        <p:spPr bwMode="auto">
          <a:xfrm>
            <a:off x="4833938" y="4826000"/>
            <a:ext cx="4178300" cy="406400"/>
          </a:xfrm>
          <a:custGeom>
            <a:avLst/>
            <a:gdLst/>
            <a:ahLst/>
            <a:cxnLst/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424" name="AutoShape 136"/>
          <p:cNvSpPr>
            <a:spLocks/>
          </p:cNvSpPr>
          <p:nvPr/>
        </p:nvSpPr>
        <p:spPr bwMode="auto">
          <a:xfrm>
            <a:off x="4821238" y="5549900"/>
            <a:ext cx="3886200" cy="279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3" grpId="0" animBg="1"/>
      <p:bldP spid="124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5867400" cy="5638800"/>
          </a:xfrm>
        </p:spPr>
        <p:txBody>
          <a:bodyPr/>
          <a:lstStyle/>
          <a:p>
            <a:r>
              <a:rPr lang="en-US"/>
              <a:t>Go back to the lens equation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Every point is mapped to a new point via a </a:t>
            </a:r>
            <a:r>
              <a:rPr lang="en-US" i="1" u="sng"/>
              <a:t>shear </a:t>
            </a:r>
            <a:r>
              <a:rPr lang="en-US"/>
              <a:t>mapping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794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Define a </a:t>
            </a:r>
            <a:r>
              <a:rPr lang="en-US" i="1" u="sng" dirty="0"/>
              <a:t>lensing</a:t>
            </a:r>
            <a:r>
              <a:rPr lang="en-US" dirty="0"/>
              <a:t> potential </a:t>
            </a:r>
            <a:r>
              <a:rPr lang="en-US" dirty="0">
                <a:sym typeface="Symbol" charset="0"/>
              </a:rPr>
              <a:t>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Projected Newtonian potential - Born approximation (linear transform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Derivative of the lens equation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Describes how </a:t>
            </a:r>
            <a:r>
              <a:rPr lang="en-US" dirty="0" err="1"/>
              <a:t>unlensed</a:t>
            </a:r>
            <a:r>
              <a:rPr lang="en-US" dirty="0"/>
              <a:t> point maps to lensed point</a:t>
            </a:r>
          </a:p>
          <a:p>
            <a:pPr lvl="1"/>
            <a:r>
              <a:rPr lang="en-US" dirty="0">
                <a:sym typeface="Symbol" charset="0"/>
              </a:rPr>
              <a:t>=0 implies no mass and no lensing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93568"/>
            <a:ext cx="4332288" cy="22828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06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the Distortion Matrix </a:t>
            </a:r>
            <a:r>
              <a:rPr lang="en-US" dirty="0" smtClean="0"/>
              <a:t>(</a:t>
            </a:r>
            <a:r>
              <a:rPr lang="en-US" dirty="0" err="1" smtClean="0"/>
              <a:t>Jacobian</a:t>
            </a:r>
            <a:r>
              <a:rPr lang="en-US" dirty="0" smtClean="0"/>
              <a:t>) </a:t>
            </a:r>
            <a:r>
              <a:rPr lang="en-US" dirty="0" smtClean="0"/>
              <a:t>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u="sng" dirty="0" smtClean="0"/>
              <a:t>Second derivatives </a:t>
            </a:r>
            <a:r>
              <a:rPr lang="en-US" dirty="0"/>
              <a:t>of the lensing potential </a:t>
            </a:r>
          </a:p>
          <a:p>
            <a:pPr lvl="1"/>
            <a:r>
              <a:rPr lang="en-US" dirty="0">
                <a:sym typeface="Symbol" charset="0"/>
              </a:rPr>
              <a:t></a:t>
            </a:r>
            <a:r>
              <a:rPr lang="en-US" baseline="-25000" dirty="0">
                <a:sym typeface="Symbol" charset="0"/>
              </a:rPr>
              <a:t>11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22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12</a:t>
            </a:r>
            <a:r>
              <a:rPr lang="en-US" dirty="0"/>
              <a:t> 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4738688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2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Shear and Convergence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0" y="1460632"/>
            <a:ext cx="8913056" cy="5420395"/>
          </a:xfrm>
        </p:spPr>
        <p:txBody>
          <a:bodyPr/>
          <a:lstStyle/>
          <a:p>
            <a:r>
              <a:rPr lang="en-US" dirty="0"/>
              <a:t>Closer look at the Distortion matrix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Decompose into a trace and traceless part </a:t>
            </a:r>
          </a:p>
          <a:p>
            <a:pPr lvl="1"/>
            <a:r>
              <a:rPr lang="en-US" dirty="0"/>
              <a:t>Define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00886"/>
            <a:ext cx="35433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82331"/>
            <a:ext cx="26670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51113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4959682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44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Shear</a:t>
            </a:r>
            <a:r>
              <a:rPr lang="en-US" dirty="0"/>
              <a:t> and </a:t>
            </a:r>
            <a:r>
              <a:rPr lang="en-US" u="sng" dirty="0" err="1"/>
              <a:t>Covergence</a:t>
            </a:r>
            <a:endParaRPr lang="en-US" u="sng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shape of distortion does this imply?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43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1134070"/>
            <a:ext cx="8804672" cy="1029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 tell what a lens is made of by the distortion it creates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32" y="2467018"/>
            <a:ext cx="5856461" cy="38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Disortion is Elliptical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general set of source positions </a:t>
            </a:r>
            <a:r>
              <a:rPr lang="en-US" b="1"/>
              <a:t>X</a:t>
            </a:r>
            <a:r>
              <a:rPr lang="en-US"/>
              <a:t> write the eigen equation </a:t>
            </a:r>
          </a:p>
          <a:p>
            <a:pPr lvl="1"/>
            <a:r>
              <a:rPr lang="en-US"/>
              <a:t>A</a:t>
            </a:r>
            <a:r>
              <a:rPr lang="en-US" b="1"/>
              <a:t>X</a:t>
            </a:r>
            <a:r>
              <a:rPr lang="en-US"/>
              <a:t>=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X</a:t>
            </a:r>
          </a:p>
          <a:p>
            <a:pPr lvl="1"/>
            <a:r>
              <a:rPr lang="en-US"/>
              <a:t>(A-</a:t>
            </a:r>
            <a:r>
              <a:rPr lang="en-US">
                <a:sym typeface="Symbol" charset="0"/>
              </a:rPr>
              <a:t>)</a:t>
            </a:r>
            <a:r>
              <a:rPr lang="en-US" b="1">
                <a:sym typeface="Symbol" charset="0"/>
              </a:rPr>
              <a:t>X</a:t>
            </a:r>
            <a:r>
              <a:rPr lang="en-US">
                <a:sym typeface="Symbol" charset="0"/>
              </a:rPr>
              <a:t>=0</a:t>
            </a:r>
          </a:p>
          <a:p>
            <a:pPr lvl="1"/>
            <a:r>
              <a:rPr lang="en-US">
                <a:sym typeface="Symbol" charset="0"/>
              </a:rPr>
              <a:t>Characteristic equation : |</a:t>
            </a:r>
            <a:r>
              <a:rPr lang="en-US"/>
              <a:t>A</a:t>
            </a:r>
            <a:r>
              <a:rPr lang="en-US" b="1"/>
              <a:t>-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1</a:t>
            </a:r>
            <a:r>
              <a:rPr lang="en-US">
                <a:sym typeface="Symbol" charset="0"/>
              </a:rPr>
              <a:t>|=0</a:t>
            </a:r>
            <a:endParaRPr lang="en-US" b="1">
              <a:sym typeface="Symbol" charset="0"/>
            </a:endParaRPr>
          </a:p>
          <a:p>
            <a:pPr lvl="1"/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 </a:t>
            </a:r>
            <a:r>
              <a:rPr lang="en-US">
                <a:sym typeface="Symbol" charset="0"/>
              </a:rPr>
              <a:t>are the eigenvalues  </a:t>
            </a:r>
            <a:endParaRPr lang="en-US" b="1">
              <a:sym typeface="Symbol" charset="0"/>
            </a:endParaRPr>
          </a:p>
          <a:p>
            <a:pPr lvl="1"/>
            <a:endParaRPr lang="en-US" b="1">
              <a:sym typeface="Symbol" charset="0"/>
            </a:endParaRP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43400"/>
            <a:ext cx="5943600" cy="15081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96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Distortion </a:t>
            </a:r>
            <a:r>
              <a:rPr lang="en-US" dirty="0"/>
              <a:t>is Elliptical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Solving the determinant 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0200"/>
            <a:ext cx="2362200" cy="811213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28888"/>
            <a:ext cx="4876800" cy="367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54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Distortion is elliptical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1685" name="Group 5"/>
          <p:cNvGrpSpPr>
            <a:grpSpLocks/>
          </p:cNvGrpSpPr>
          <p:nvPr/>
        </p:nvGrpSpPr>
        <p:grpSpPr bwMode="auto">
          <a:xfrm>
            <a:off x="228600" y="3505200"/>
            <a:ext cx="8670925" cy="2093913"/>
            <a:chOff x="192" y="2832"/>
            <a:chExt cx="5462" cy="1319"/>
          </a:xfrm>
        </p:grpSpPr>
        <p:grpSp>
          <p:nvGrpSpPr>
            <p:cNvPr id="71686" name="Group 6"/>
            <p:cNvGrpSpPr>
              <a:grpSpLocks/>
            </p:cNvGrpSpPr>
            <p:nvPr/>
          </p:nvGrpSpPr>
          <p:grpSpPr bwMode="auto">
            <a:xfrm>
              <a:off x="2208" y="2832"/>
              <a:ext cx="3446" cy="1319"/>
              <a:chOff x="864" y="2352"/>
              <a:chExt cx="3446" cy="1319"/>
            </a:xfrm>
          </p:grpSpPr>
          <p:pic>
            <p:nvPicPr>
              <p:cNvPr id="7168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2352"/>
                <a:ext cx="1320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688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2352"/>
                <a:ext cx="1334" cy="1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689" name="Line 10"/>
              <p:cNvSpPr>
                <a:spLocks noChangeShapeType="1"/>
              </p:cNvSpPr>
              <p:nvPr/>
            </p:nvSpPr>
            <p:spPr bwMode="auto">
              <a:xfrm>
                <a:off x="2352" y="2928"/>
                <a:ext cx="548" cy="1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90" name="Group 10"/>
            <p:cNvGrpSpPr>
              <a:grpSpLocks/>
            </p:cNvGrpSpPr>
            <p:nvPr/>
          </p:nvGrpSpPr>
          <p:grpSpPr bwMode="auto">
            <a:xfrm>
              <a:off x="192" y="3120"/>
              <a:ext cx="576" cy="576"/>
              <a:chOff x="192" y="3120"/>
              <a:chExt cx="576" cy="576"/>
            </a:xfrm>
          </p:grpSpPr>
          <p:sp>
            <p:nvSpPr>
              <p:cNvPr id="71691" name="Oval 11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2" name="Oval 12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693" name="Group 13"/>
            <p:cNvGrpSpPr>
              <a:grpSpLocks/>
            </p:cNvGrpSpPr>
            <p:nvPr/>
          </p:nvGrpSpPr>
          <p:grpSpPr bwMode="auto">
            <a:xfrm rot="2742231">
              <a:off x="912" y="3120"/>
              <a:ext cx="576" cy="576"/>
              <a:chOff x="192" y="3120"/>
              <a:chExt cx="576" cy="576"/>
            </a:xfrm>
          </p:grpSpPr>
          <p:sp>
            <p:nvSpPr>
              <p:cNvPr id="71694" name="Oval 14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5" name="Oval 15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696" name="Text Box 16"/>
            <p:cNvSpPr txBox="1">
              <a:spLocks noChangeArrowheads="1"/>
            </p:cNvSpPr>
            <p:nvPr/>
          </p:nvSpPr>
          <p:spPr bwMode="auto">
            <a:xfrm>
              <a:off x="33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105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81800" y="961072"/>
            <a:ext cx="1764989" cy="1477328"/>
          </a:xfrm>
          <a:prstGeom prst="rect">
            <a:avLst/>
          </a:prstGeom>
          <a:noFill/>
          <a:ln w="38100" cmpd="sng"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Ellipticity change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70611" y="961072"/>
            <a:ext cx="1843741" cy="147732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Size change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8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Recap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Lensing equation</a:t>
            </a:r>
          </a:p>
          <a:p>
            <a:r>
              <a:rPr lang="en-US"/>
              <a:t>Local conformal mapping </a:t>
            </a:r>
          </a:p>
          <a:p>
            <a:pPr lvl="1"/>
            <a:r>
              <a:rPr lang="en-US"/>
              <a:t>General Relativity relates this to the gravitational potential </a:t>
            </a:r>
          </a:p>
          <a:p>
            <a:pPr lvl="1"/>
            <a:endParaRPr lang="en-US"/>
          </a:p>
          <a:p>
            <a:pPr lvl="1"/>
            <a:r>
              <a:rPr lang="en-US"/>
              <a:t>Distortion matrix implies that distortion is elliptical : shear and convergence </a:t>
            </a:r>
          </a:p>
          <a:p>
            <a:pPr lvl="1"/>
            <a:endParaRPr lang="en-US"/>
          </a:p>
          <a:p>
            <a:pPr lvl="1"/>
            <a:r>
              <a:rPr lang="en-US"/>
              <a:t>Simple formalise that relates the shear and convergence (observable) to the underlying gravitational potential 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46" y="208071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67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57531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1121" y="96047"/>
            <a:ext cx="1141999" cy="5229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044" y="1785194"/>
            <a:ext cx="1235076" cy="5229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7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80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5427663"/>
            <a:ext cx="9753600" cy="177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50181" name="Line 1029"/>
          <p:cNvSpPr>
            <a:spLocks noChangeShapeType="1"/>
          </p:cNvSpPr>
          <p:nvPr/>
        </p:nvSpPr>
        <p:spPr bwMode="auto">
          <a:xfrm flipV="1">
            <a:off x="3779838" y="4292600"/>
            <a:ext cx="1079500" cy="13668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2" name="Text Box 1030"/>
          <p:cNvSpPr txBox="1">
            <a:spLocks noChangeArrowheads="1"/>
          </p:cNvSpPr>
          <p:nvPr/>
        </p:nvSpPr>
        <p:spPr bwMode="auto">
          <a:xfrm>
            <a:off x="3059113" y="5157788"/>
            <a:ext cx="3138487" cy="1382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GB" sz="2800">
                <a:solidFill>
                  <a:schemeClr val="tx2"/>
                </a:solidFill>
              </a:rPr>
              <a:t>Typical star</a:t>
            </a:r>
          </a:p>
          <a:p>
            <a:pPr eaLnBrk="1" hangingPunct="1"/>
            <a:r>
              <a:rPr lang="en-GB" sz="2800">
                <a:solidFill>
                  <a:schemeClr val="tx2"/>
                </a:solidFill>
              </a:rPr>
              <a:t>Used for finding </a:t>
            </a:r>
          </a:p>
          <a:p>
            <a:pPr eaLnBrk="1" hangingPunct="1"/>
            <a:r>
              <a:rPr lang="en-GB" sz="2800">
                <a:solidFill>
                  <a:schemeClr val="tx2"/>
                </a:solidFill>
              </a:rPr>
              <a:t>Convolution kernel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0183" name="Line 1031"/>
          <p:cNvSpPr>
            <a:spLocks noChangeShapeType="1"/>
          </p:cNvSpPr>
          <p:nvPr/>
        </p:nvSpPr>
        <p:spPr bwMode="auto">
          <a:xfrm flipH="1">
            <a:off x="7451725" y="3573463"/>
            <a:ext cx="287338" cy="7207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4" name="Text Box 1032"/>
          <p:cNvSpPr txBox="1">
            <a:spLocks noChangeArrowheads="1"/>
          </p:cNvSpPr>
          <p:nvPr/>
        </p:nvSpPr>
        <p:spPr bwMode="auto">
          <a:xfrm>
            <a:off x="6300788" y="2276475"/>
            <a:ext cx="2684462" cy="1382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GB" sz="2800">
                <a:solidFill>
                  <a:schemeClr val="tx2"/>
                </a:solidFill>
              </a:rPr>
              <a:t>Typical galaxy</a:t>
            </a:r>
          </a:p>
          <a:p>
            <a:pPr eaLnBrk="1" hangingPunct="1"/>
            <a:r>
              <a:rPr lang="en-GB" sz="2800">
                <a:solidFill>
                  <a:schemeClr val="tx2"/>
                </a:solidFill>
              </a:rPr>
              <a:t>used for cosmic</a:t>
            </a:r>
          </a:p>
          <a:p>
            <a:pPr eaLnBrk="1" hangingPunct="1"/>
            <a:r>
              <a:rPr lang="en-GB" sz="2800">
                <a:solidFill>
                  <a:schemeClr val="tx2"/>
                </a:solidFill>
              </a:rPr>
              <a:t>shear analysis</a:t>
            </a:r>
            <a:endParaRPr lang="en-US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8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nimBg="1"/>
      <p:bldP spid="50182" grpId="0" animBg="1"/>
      <p:bldP spid="50183" grpId="0" animBg="1"/>
      <p:bldP spid="501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A9AACFD-EF14-9243-AE92-6D10341B7BBF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37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Cosmic Lensing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390900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1412875"/>
            <a:ext cx="33909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68863"/>
            <a:ext cx="6186488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6946900" y="5013325"/>
            <a:ext cx="2046288" cy="1076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</a:t>
            </a:r>
          </a:p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g</a:t>
            </a:r>
            <a:r>
              <a:rPr lang="en-GB" sz="3200" baseline="-25000">
                <a:solidFill>
                  <a:schemeClr val="tx2"/>
                </a:solidFill>
              </a:rPr>
              <a:t>i</a:t>
            </a:r>
            <a:r>
              <a:rPr lang="en-GB" sz="3200">
                <a:solidFill>
                  <a:schemeClr val="tx2"/>
                </a:solidFill>
              </a:rPr>
              <a:t>~0.03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3924300" y="3357563"/>
            <a:ext cx="1271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3200">
                <a:solidFill>
                  <a:srgbClr val="000000"/>
                </a:solidFill>
              </a:rPr>
              <a:t>g</a:t>
            </a:r>
            <a:r>
              <a:rPr lang="en-GB" sz="3200" baseline="-25000">
                <a:solidFill>
                  <a:srgbClr val="000000"/>
                </a:solidFill>
              </a:rPr>
              <a:t>i</a:t>
            </a:r>
            <a:r>
              <a:rPr lang="en-GB" sz="3200">
                <a:solidFill>
                  <a:srgbClr val="000000"/>
                </a:solidFill>
              </a:rPr>
              <a:t>~0.2</a:t>
            </a:r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7" grpId="0" animBg="1"/>
      <p:bldP spid="1638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D639896-69C6-AC40-92D4-345EE2D2FD89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38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Atmosphere and Telescope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0" y="494188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Convolution with kernel</a:t>
            </a:r>
          </a:p>
        </p:txBody>
      </p:sp>
      <p:sp>
        <p:nvSpPr>
          <p:cNvPr id="161802" name="Text Box 10"/>
          <p:cNvSpPr txBox="1">
            <a:spLocks noChangeArrowheads="1"/>
          </p:cNvSpPr>
          <p:nvPr/>
        </p:nvSpPr>
        <p:spPr bwMode="auto">
          <a:xfrm>
            <a:off x="1187450" y="5661025"/>
            <a:ext cx="6769100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 Kernel size ~ Galaxy size</a:t>
            </a:r>
          </a:p>
        </p:txBody>
      </p:sp>
      <p:grpSp>
        <p:nvGrpSpPr>
          <p:cNvPr id="55306" name="Group 10"/>
          <p:cNvGrpSpPr>
            <a:grpSpLocks/>
          </p:cNvGrpSpPr>
          <p:nvPr/>
        </p:nvGrpSpPr>
        <p:grpSpPr bwMode="auto">
          <a:xfrm>
            <a:off x="468313" y="1412875"/>
            <a:ext cx="8193087" cy="3378200"/>
            <a:chOff x="295" y="890"/>
            <a:chExt cx="5161" cy="2128"/>
          </a:xfrm>
        </p:grpSpPr>
        <p:pic>
          <p:nvPicPr>
            <p:cNvPr id="1617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890"/>
              <a:ext cx="2136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7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890"/>
              <a:ext cx="2168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804" name="Line 12"/>
            <p:cNvSpPr>
              <a:spLocks noChangeShapeType="1"/>
            </p:cNvSpPr>
            <p:nvPr/>
          </p:nvSpPr>
          <p:spPr bwMode="auto">
            <a:xfrm>
              <a:off x="2517" y="1933"/>
              <a:ext cx="771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206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C5C2493-5DB0-EF4A-96F4-672DF7FAAABC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39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Pixelisation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12875"/>
            <a:ext cx="3441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4417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Text Box 6"/>
          <p:cNvSpPr txBox="1">
            <a:spLocks noChangeArrowheads="1"/>
          </p:cNvSpPr>
          <p:nvPr/>
        </p:nvSpPr>
        <p:spPr bwMode="auto">
          <a:xfrm>
            <a:off x="0" y="494188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Sum light in each square</a:t>
            </a: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971550" y="5661025"/>
            <a:ext cx="7200900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 Pixel size ~ Kernel size /2</a:t>
            </a:r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1" grpId="0" animBg="1"/>
      <p:bldP spid="1597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1134070"/>
            <a:ext cx="8804672" cy="1332948"/>
          </a:xfrm>
        </p:spPr>
        <p:txBody>
          <a:bodyPr/>
          <a:lstStyle/>
          <a:p>
            <a:r>
              <a:rPr lang="en-US" dirty="0" smtClean="0"/>
              <a:t>Einstein: Mass bends spacetime, and distorts the path that light rays take 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8" y="2872063"/>
            <a:ext cx="670619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F511261-4720-D44C-877F-3D09419B46F9}" type="slidenum">
              <a:rPr lang="en-US" sz="1600" b="1">
                <a:solidFill>
                  <a:srgbClr val="FFFFFF"/>
                </a:solidFill>
              </a:rPr>
              <a:pPr algn="r" eaLnBrk="1" hangingPunct="1"/>
              <a:t>40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Noise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1412875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441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0" y="5013325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Mostly Poisson. Some Gaussian and bad pixels.</a:t>
            </a:r>
          </a:p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Uncertainty on total light ~ 5 per cent</a:t>
            </a:r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9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/>
      <p:bldP spid="16077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pSp>
        <p:nvGrpSpPr>
          <p:cNvPr id="61443" name="Group 3"/>
          <p:cNvGrpSpPr>
            <a:grpSpLocks/>
          </p:cNvGrpSpPr>
          <p:nvPr/>
        </p:nvGrpSpPr>
        <p:grpSpPr bwMode="auto">
          <a:xfrm>
            <a:off x="0" y="1371600"/>
            <a:ext cx="9144000" cy="3657600"/>
            <a:chOff x="0" y="1776"/>
            <a:chExt cx="5760" cy="2304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6"/>
              <a:ext cx="5760" cy="2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flipV="1">
              <a:off x="2208" y="3792"/>
              <a:ext cx="0" cy="28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6" name="Line 6"/>
            <p:cNvSpPr>
              <a:spLocks noChangeShapeType="1"/>
            </p:cNvSpPr>
            <p:nvPr/>
          </p:nvSpPr>
          <p:spPr bwMode="auto">
            <a:xfrm>
              <a:off x="2208" y="4080"/>
              <a:ext cx="312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7" name="Line 7"/>
            <p:cNvSpPr>
              <a:spLocks noChangeShapeType="1"/>
            </p:cNvSpPr>
            <p:nvPr/>
          </p:nvSpPr>
          <p:spPr bwMode="auto">
            <a:xfrm>
              <a:off x="5328" y="3792"/>
              <a:ext cx="0" cy="28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886200" y="5029200"/>
            <a:ext cx="431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Need to measure shear to 10</a:t>
            </a:r>
            <a:r>
              <a:rPr lang="en-US" baseline="30000"/>
              <a:t>-3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190" y="6001530"/>
            <a:ext cx="90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Scale Structure imprints an ADDITIONAL ELLIPTICTY called SHEAR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689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676706" y="5311232"/>
            <a:ext cx="1051030" cy="1139023"/>
            <a:chOff x="3479938" y="5311232"/>
            <a:chExt cx="1051030" cy="1139023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223841" y="5311232"/>
            <a:ext cx="1051030" cy="1139023"/>
            <a:chOff x="3479938" y="5311232"/>
            <a:chExt cx="1051030" cy="1139023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ellipticity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9592665">
            <a:off x="-136954" y="2287735"/>
            <a:ext cx="5358562" cy="201501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363237" y="1054664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5415" y="3359436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63237" y="1818179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5523" y="3359436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2970" y="35083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b=Semi-Minor Axis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1202" y="2509249"/>
            <a:ext cx="195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a=Semi-Major Axis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2970" y="2990104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2278" y="1124254"/>
            <a:ext cx="2765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Specified by 3 numbers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Semi-Major axis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Semi-Minor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Angle </a:t>
            </a:r>
          </a:p>
          <a:p>
            <a:endParaRPr lang="en-US" dirty="0"/>
          </a:p>
          <a:p>
            <a:r>
              <a:rPr lang="en-US" dirty="0" smtClean="0"/>
              <a:t>Many different </a:t>
            </a:r>
          </a:p>
          <a:p>
            <a:r>
              <a:rPr lang="en-US" dirty="0" smtClean="0"/>
              <a:t>equations for an ellipse use </a:t>
            </a:r>
          </a:p>
          <a:p>
            <a:r>
              <a:rPr lang="en-US" dirty="0" smtClean="0"/>
              <a:t>different parameterizations </a:t>
            </a:r>
          </a:p>
          <a:p>
            <a:r>
              <a:rPr lang="en-US" dirty="0" smtClean="0"/>
              <a:t>and coordinate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61619" y="4468371"/>
            <a:ext cx="5506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Best to think of an ellipse as a compression/stretching of</a:t>
            </a:r>
          </a:p>
          <a:p>
            <a:r>
              <a:rPr lang="en-US" dirty="0" smtClean="0"/>
              <a:t>the axes, followed by a rotation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479938" y="5311232"/>
            <a:ext cx="1051030" cy="1139023"/>
            <a:chOff x="3479938" y="5311232"/>
            <a:chExt cx="1051030" cy="113902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2759" y="5114702"/>
            <a:ext cx="488621" cy="1532083"/>
            <a:chOff x="4974413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077180">
            <a:off x="6929438" y="5117867"/>
            <a:ext cx="488621" cy="1532083"/>
            <a:chOff x="5857967" y="5114702"/>
            <a:chExt cx="488621" cy="153208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93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1886942"/>
            <a:ext cx="8913056" cy="4774937"/>
          </a:xfrm>
        </p:spPr>
        <p:txBody>
          <a:bodyPr/>
          <a:lstStyle/>
          <a:p>
            <a:r>
              <a:rPr lang="en-US" dirty="0" smtClean="0"/>
              <a:t>Create a single (complex) number “ellipticity”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Include orientation 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=1 means?</a:t>
            </a:r>
          </a:p>
          <a:p>
            <a:r>
              <a:rPr lang="en-US" dirty="0"/>
              <a:t>W</a:t>
            </a:r>
            <a:r>
              <a:rPr lang="en-US" dirty="0" smtClean="0"/>
              <a:t>hy </a:t>
            </a:r>
            <a:r>
              <a:rPr lang="en-US" dirty="0" smtClean="0"/>
              <a:t>2, what does this mean?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8440" y="438589"/>
            <a:ext cx="1051030" cy="1139023"/>
            <a:chOff x="3479938" y="5311232"/>
            <a:chExt cx="1051030" cy="1139023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365575" y="438589"/>
            <a:ext cx="1051030" cy="1139023"/>
            <a:chOff x="3479938" y="5311232"/>
            <a:chExt cx="1051030" cy="1139023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21672" y="438589"/>
            <a:ext cx="1051030" cy="1139023"/>
            <a:chOff x="3479938" y="5311232"/>
            <a:chExt cx="1051030" cy="1139023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14493" y="242059"/>
            <a:ext cx="488621" cy="1532083"/>
            <a:chOff x="4974413" y="5114702"/>
            <a:chExt cx="488621" cy="153208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077180">
            <a:off x="4071172" y="245224"/>
            <a:ext cx="488621" cy="1532083"/>
            <a:chOff x="5857967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16" y="2848079"/>
            <a:ext cx="3746500" cy="210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66" y="5950581"/>
            <a:ext cx="2794000" cy="6223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6232511" y="615205"/>
            <a:ext cx="914400" cy="914400"/>
            <a:chOff x="192" y="3120"/>
            <a:chExt cx="576" cy="576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12"/>
          <p:cNvGrpSpPr>
            <a:grpSpLocks/>
          </p:cNvGrpSpPr>
          <p:nvPr/>
        </p:nvGrpSpPr>
        <p:grpSpPr bwMode="auto">
          <a:xfrm rot="2742231">
            <a:off x="7375511" y="615205"/>
            <a:ext cx="914400" cy="914400"/>
            <a:chOff x="192" y="3120"/>
            <a:chExt cx="576" cy="576"/>
          </a:xfrm>
        </p:grpSpPr>
        <p:sp>
          <p:nvSpPr>
            <p:cNvPr id="35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6461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dirty="0"/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7604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828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measure ellipticity?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928" y="970071"/>
            <a:ext cx="4378324" cy="1308665"/>
          </a:xfrm>
        </p:spPr>
        <p:txBody>
          <a:bodyPr/>
          <a:lstStyle/>
          <a:p>
            <a:r>
              <a:rPr lang="en-US" dirty="0" smtClean="0"/>
              <a:t>Consider moments of a 1D distribution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0" y="970071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49616" y="2276102"/>
            <a:ext cx="32286" cy="2479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581902" y="4755204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5167333" y="2702105"/>
            <a:ext cx="2390669" cy="2042149"/>
          </a:xfrm>
          <a:custGeom>
            <a:avLst/>
            <a:gdLst>
              <a:gd name="connsiteX0" fmla="*/ 0 w 2390669"/>
              <a:gd name="connsiteY0" fmla="*/ 2042149 h 2042149"/>
              <a:gd name="connsiteX1" fmla="*/ 1157980 w 2390669"/>
              <a:gd name="connsiteY1" fmla="*/ 3 h 2042149"/>
              <a:gd name="connsiteX2" fmla="*/ 2390669 w 2390669"/>
              <a:gd name="connsiteY2" fmla="*/ 2029697 h 204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669" h="2042149">
                <a:moveTo>
                  <a:pt x="0" y="2042149"/>
                </a:moveTo>
                <a:cubicBezTo>
                  <a:pt x="379767" y="1022113"/>
                  <a:pt x="759535" y="2078"/>
                  <a:pt x="1157980" y="3"/>
                </a:cubicBezTo>
                <a:cubicBezTo>
                  <a:pt x="1556425" y="-2072"/>
                  <a:pt x="1973547" y="1013812"/>
                  <a:pt x="2390669" y="2029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02" y="4881055"/>
            <a:ext cx="34544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5723" y="5304599"/>
            <a:ext cx="1681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Moment =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51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Moments of a 2D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1"/>
            <a:ext cx="8913056" cy="1072075"/>
          </a:xfrm>
        </p:spPr>
        <p:txBody>
          <a:bodyPr/>
          <a:lstStyle/>
          <a:p>
            <a:r>
              <a:rPr lang="en-US" dirty="0" smtClean="0"/>
              <a:t>Include a weight 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32" y="1658666"/>
            <a:ext cx="4000500" cy="10160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212346" y="1855364"/>
            <a:ext cx="183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Moment (flux)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83" y="3201697"/>
            <a:ext cx="4813300" cy="16002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212346" y="3441873"/>
            <a:ext cx="13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Moment</a:t>
            </a:r>
            <a:r>
              <a:rPr lang="en-US" b="1" dirty="0" smtClean="0"/>
              <a:t>s</a:t>
            </a:r>
          </a:p>
          <a:p>
            <a:r>
              <a:rPr lang="en-US" b="1" dirty="0" smtClean="0"/>
              <a:t>Mean x </a:t>
            </a:r>
          </a:p>
          <a:p>
            <a:r>
              <a:rPr lang="en-US" b="1" dirty="0" smtClean="0"/>
              <a:t>Mean 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52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87026"/>
            <a:ext cx="63881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Moments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2975855"/>
            <a:ext cx="8913056" cy="2517860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Three</a:t>
            </a:r>
            <a:r>
              <a:rPr lang="en-US" sz="2000" dirty="0" smtClean="0"/>
              <a:t>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moments </a:t>
            </a:r>
            <a:endParaRPr lang="en-US" sz="2000" dirty="0" smtClean="0"/>
          </a:p>
          <a:p>
            <a:r>
              <a:rPr lang="en-US" sz="2000" dirty="0" smtClean="0"/>
              <a:t>Recall </a:t>
            </a:r>
            <a:r>
              <a:rPr lang="en-US" sz="2000" dirty="0" smtClean="0"/>
              <a:t>that ellipticity needs 3 </a:t>
            </a:r>
            <a:r>
              <a:rPr lang="en-US" sz="2000" dirty="0" smtClean="0"/>
              <a:t>numbers so we suspect they are related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4" y="4059388"/>
            <a:ext cx="2517572" cy="25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645340" y="4333334"/>
            <a:ext cx="2535233" cy="1965931"/>
            <a:chOff x="4549616" y="2276102"/>
            <a:chExt cx="3808161" cy="247910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4549616" y="2276102"/>
              <a:ext cx="32286" cy="24791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81902" y="4755204"/>
              <a:ext cx="37758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5167333" y="2702105"/>
              <a:ext cx="2390669" cy="2042149"/>
            </a:xfrm>
            <a:custGeom>
              <a:avLst/>
              <a:gdLst>
                <a:gd name="connsiteX0" fmla="*/ 0 w 2390669"/>
                <a:gd name="connsiteY0" fmla="*/ 2042149 h 2042149"/>
                <a:gd name="connsiteX1" fmla="*/ 1157980 w 2390669"/>
                <a:gd name="connsiteY1" fmla="*/ 3 h 2042149"/>
                <a:gd name="connsiteX2" fmla="*/ 2390669 w 2390669"/>
                <a:gd name="connsiteY2" fmla="*/ 2029697 h 204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0669" h="2042149">
                  <a:moveTo>
                    <a:pt x="0" y="2042149"/>
                  </a:moveTo>
                  <a:cubicBezTo>
                    <a:pt x="379767" y="1022113"/>
                    <a:pt x="759535" y="2078"/>
                    <a:pt x="1157980" y="3"/>
                  </a:cubicBezTo>
                  <a:cubicBezTo>
                    <a:pt x="1556425" y="-2072"/>
                    <a:pt x="1973547" y="1013812"/>
                    <a:pt x="2390669" y="202969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2502729" y="4457856"/>
            <a:ext cx="0" cy="16934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84440" y="5243462"/>
            <a:ext cx="23235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55260" y="4582377"/>
            <a:ext cx="1357202" cy="13581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90931" y="5569921"/>
            <a:ext cx="10803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Q related to ellipticity?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3536399"/>
            <a:ext cx="8913056" cy="2854067"/>
          </a:xfrm>
        </p:spPr>
        <p:txBody>
          <a:bodyPr/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  <a:endParaRPr lang="en-US" dirty="0" smtClean="0"/>
          </a:p>
          <a:p>
            <a:r>
              <a:rPr lang="en-US" dirty="0" err="1" smtClean="0"/>
              <a:t>Q</a:t>
            </a:r>
            <a:r>
              <a:rPr lang="en-US" baseline="-25000" dirty="0" err="1"/>
              <a:t>x</a:t>
            </a:r>
            <a:r>
              <a:rPr lang="en-US" baseline="-25000" dirty="0" err="1" smtClean="0"/>
              <a:t>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err="1" smtClean="0"/>
              <a:t>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85429" y="873445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537607" y="3178217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285429" y="1636960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17715" y="3178217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05162" y="332715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3394" y="2328030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162" y="2808885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1674" y="1681699"/>
            <a:ext cx="3838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</a:p>
          <a:p>
            <a:r>
              <a:rPr lang="en-US" dirty="0" smtClean="0"/>
              <a:t>Q are variances (so squared quantities)</a:t>
            </a:r>
          </a:p>
          <a:p>
            <a:endParaRPr lang="en-US" dirty="0"/>
          </a:p>
          <a:p>
            <a:r>
              <a:rPr lang="en-US" dirty="0" smtClean="0"/>
              <a:t>Homework: prove the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xy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27303" y="1313794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67760" y="2302611"/>
            <a:ext cx="70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429" y="3943426"/>
            <a:ext cx="7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4236" y="32958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2226" y="3326436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17714" y="3943426"/>
            <a:ext cx="64800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85429" y="1636960"/>
            <a:ext cx="2386032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629922" y="1636961"/>
            <a:ext cx="1" cy="154125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999837" y="3178217"/>
            <a:ext cx="1" cy="76521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2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Q related to ellipticity?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  <a:endParaRPr lang="en-US" dirty="0" smtClean="0"/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xy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err="1" smtClean="0"/>
              <a:t>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Take combinations:</a:t>
            </a:r>
          </a:p>
          <a:p>
            <a:pPr lvl="1"/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err="1"/>
              <a:t>+</a:t>
            </a:r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</a:p>
          <a:p>
            <a:pPr lvl="1"/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err="1"/>
              <a:t>-</a:t>
            </a:r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baseline="-25000" dirty="0" smtClean="0"/>
              <a:t> 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/>
              <a:t>-</a:t>
            </a:r>
            <a:r>
              <a:rPr lang="en-US" dirty="0" smtClean="0"/>
              <a:t>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  <a:r>
              <a:rPr lang="en-US" dirty="0" smtClean="0"/>
              <a:t>cos2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</a:p>
          <a:p>
            <a:pPr lvl="1"/>
            <a:r>
              <a:rPr lang="en-US" dirty="0" smtClean="0"/>
              <a:t>2Q</a:t>
            </a:r>
            <a:r>
              <a:rPr lang="en-US" baseline="-25000" dirty="0" smtClean="0"/>
              <a:t>xy        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  <a:r>
              <a:rPr lang="en-US" dirty="0" smtClean="0"/>
              <a:t>sin2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26" y="1988884"/>
            <a:ext cx="37465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26" y="5010971"/>
            <a:ext cx="3594100" cy="1219200"/>
          </a:xfrm>
          <a:prstGeom prst="rect">
            <a:avLst/>
          </a:prstGeom>
          <a:ln w="57150" cmpd="sng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9333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Intrinsic Ellipticity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75772"/>
            <a:ext cx="9144000" cy="5436682"/>
          </a:xfrm>
        </p:spPr>
        <p:txBody>
          <a:bodyPr>
            <a:normAutofit fontScale="92500"/>
          </a:bodyPr>
          <a:lstStyle/>
          <a:p>
            <a:r>
              <a:rPr lang="en-US" dirty="0"/>
              <a:t>Have introduced here the notion that the sources themselves are already elliptical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“Shear” </a:t>
            </a:r>
            <a:r>
              <a:rPr lang="en-US" dirty="0" smtClean="0"/>
              <a:t>is an </a:t>
            </a:r>
            <a:r>
              <a:rPr lang="en-US" b="1" dirty="0" smtClean="0"/>
              <a:t>additional ellipticity </a:t>
            </a:r>
            <a:r>
              <a:rPr lang="en-US" dirty="0" smtClean="0"/>
              <a:t>imprinted by lensing</a:t>
            </a:r>
            <a:endParaRPr lang="en-US" b="1" i="1" dirty="0"/>
          </a:p>
          <a:p>
            <a:r>
              <a:rPr lang="en-US" dirty="0" smtClean="0"/>
              <a:t>How to related </a:t>
            </a:r>
            <a:r>
              <a:rPr lang="en-US" b="1" dirty="0" smtClean="0"/>
              <a:t>observed </a:t>
            </a:r>
            <a:r>
              <a:rPr lang="en-US" dirty="0" smtClean="0"/>
              <a:t>ellipticity to </a:t>
            </a:r>
            <a:r>
              <a:rPr lang="en-US" b="1" dirty="0" smtClean="0"/>
              <a:t>shear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3493" name="Group 5"/>
          <p:cNvGrpSpPr>
            <a:grpSpLocks/>
          </p:cNvGrpSpPr>
          <p:nvPr/>
        </p:nvGrpSpPr>
        <p:grpSpPr bwMode="auto">
          <a:xfrm>
            <a:off x="3429000" y="2583744"/>
            <a:ext cx="5470525" cy="2093913"/>
            <a:chOff x="864" y="2352"/>
            <a:chExt cx="3446" cy="1319"/>
          </a:xfrm>
        </p:grpSpPr>
        <p:pic>
          <p:nvPicPr>
            <p:cNvPr id="6349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352"/>
              <a:ext cx="132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52"/>
              <a:ext cx="1334" cy="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548" cy="1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497" name="Group 9"/>
          <p:cNvGrpSpPr>
            <a:grpSpLocks/>
          </p:cNvGrpSpPr>
          <p:nvPr/>
        </p:nvGrpSpPr>
        <p:grpSpPr bwMode="auto">
          <a:xfrm>
            <a:off x="304800" y="3314971"/>
            <a:ext cx="914400" cy="914400"/>
            <a:chOff x="192" y="3120"/>
            <a:chExt cx="576" cy="576"/>
          </a:xfrm>
        </p:grpSpPr>
        <p:sp>
          <p:nvSpPr>
            <p:cNvPr id="63498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99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500" name="Group 12"/>
          <p:cNvGrpSpPr>
            <a:grpSpLocks/>
          </p:cNvGrpSpPr>
          <p:nvPr/>
        </p:nvGrpSpPr>
        <p:grpSpPr bwMode="auto">
          <a:xfrm rot="2742231">
            <a:off x="1447800" y="3314971"/>
            <a:ext cx="914400" cy="914400"/>
            <a:chOff x="192" y="3120"/>
            <a:chExt cx="576" cy="576"/>
          </a:xfrm>
        </p:grpSpPr>
        <p:sp>
          <p:nvSpPr>
            <p:cNvPr id="63501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2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533400" y="2857771"/>
            <a:ext cx="46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1676400" y="2857771"/>
            <a:ext cx="46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  <a:r>
              <a:rPr lang="en-US" baseline="-2500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4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1134070"/>
            <a:ext cx="8804672" cy="1332948"/>
          </a:xfrm>
        </p:spPr>
        <p:txBody>
          <a:bodyPr/>
          <a:lstStyle/>
          <a:p>
            <a:r>
              <a:rPr lang="en-US" dirty="0" smtClean="0"/>
              <a:t>Einstein: Mass bends spacetime, and distorts the path that light rays take </a:t>
            </a:r>
          </a:p>
        </p:txBody>
      </p:sp>
      <p:pic>
        <p:nvPicPr>
          <p:cNvPr id="4" name="Picture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6670821" y="3935900"/>
            <a:ext cx="1313104" cy="7674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1471149" y="6161814"/>
            <a:ext cx="6166382" cy="174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835511" y="4262005"/>
            <a:ext cx="1628540" cy="474953"/>
            <a:chOff x="0" y="0"/>
            <a:chExt cx="974" cy="272"/>
          </a:xfrm>
        </p:grpSpPr>
        <p:sp>
          <p:nvSpPr>
            <p:cNvPr id="7" name="AutoShape 20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21"/>
            <p:cNvSpPr>
              <a:spLocks/>
            </p:cNvSpPr>
            <p:nvPr/>
          </p:nvSpPr>
          <p:spPr bwMode="auto">
            <a:xfrm>
              <a:off x="513" y="13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22"/>
            <p:cNvSpPr>
              <a:spLocks/>
            </p:cNvSpPr>
            <p:nvPr/>
          </p:nvSpPr>
          <p:spPr bwMode="auto">
            <a:xfrm>
              <a:off x="744" y="16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23"/>
            <p:cNvSpPr>
              <a:spLocks/>
            </p:cNvSpPr>
            <p:nvPr/>
          </p:nvSpPr>
          <p:spPr bwMode="auto">
            <a:xfrm>
              <a:off x="955" y="181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24"/>
            <p:cNvSpPr>
              <a:spLocks/>
            </p:cNvSpPr>
            <p:nvPr/>
          </p:nvSpPr>
          <p:spPr bwMode="auto">
            <a:xfrm>
              <a:off x="16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46" y="40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3062905" y="3624661"/>
            <a:ext cx="678837" cy="1349773"/>
            <a:chOff x="0" y="0"/>
            <a:chExt cx="406" cy="772"/>
          </a:xfrm>
        </p:grpSpPr>
        <p:sp>
          <p:nvSpPr>
            <p:cNvPr id="14" name="AutoShape 27"/>
            <p:cNvSpPr>
              <a:spLocks/>
            </p:cNvSpPr>
            <p:nvPr/>
          </p:nvSpPr>
          <p:spPr bwMode="auto">
            <a:xfrm>
              <a:off x="0" y="50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28"/>
            <p:cNvSpPr>
              <a:spLocks/>
            </p:cNvSpPr>
            <p:nvPr/>
          </p:nvSpPr>
          <p:spPr bwMode="auto">
            <a:xfrm>
              <a:off x="247" y="32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29"/>
            <p:cNvSpPr>
              <a:spLocks/>
            </p:cNvSpPr>
            <p:nvPr/>
          </p:nvSpPr>
          <p:spPr bwMode="auto">
            <a:xfrm>
              <a:off x="319" y="1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30"/>
            <p:cNvSpPr>
              <a:spLocks/>
            </p:cNvSpPr>
            <p:nvPr/>
          </p:nvSpPr>
          <p:spPr bwMode="auto">
            <a:xfrm>
              <a:off x="387" y="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31"/>
            <p:cNvSpPr>
              <a:spLocks/>
            </p:cNvSpPr>
            <p:nvPr/>
          </p:nvSpPr>
          <p:spPr bwMode="auto">
            <a:xfrm>
              <a:off x="16" y="514"/>
              <a:ext cx="314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32"/>
            <p:cNvSpPr>
              <a:spLocks/>
            </p:cNvSpPr>
            <p:nvPr/>
          </p:nvSpPr>
          <p:spPr bwMode="auto">
            <a:xfrm>
              <a:off x="47" y="540"/>
              <a:ext cx="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Group 33"/>
          <p:cNvGrpSpPr>
            <a:grpSpLocks/>
          </p:cNvGrpSpPr>
          <p:nvPr/>
        </p:nvGrpSpPr>
        <p:grpSpPr bwMode="auto">
          <a:xfrm>
            <a:off x="3290299" y="4024530"/>
            <a:ext cx="575172" cy="581467"/>
            <a:chOff x="0" y="0"/>
            <a:chExt cx="344" cy="333"/>
          </a:xfrm>
        </p:grpSpPr>
        <p:sp>
          <p:nvSpPr>
            <p:cNvPr id="21" name="AutoShape 3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35"/>
            <p:cNvSpPr>
              <a:spLocks/>
            </p:cNvSpPr>
            <p:nvPr/>
          </p:nvSpPr>
          <p:spPr bwMode="auto">
            <a:xfrm>
              <a:off x="36" y="24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36"/>
            <p:cNvSpPr>
              <a:spLocks/>
            </p:cNvSpPr>
            <p:nvPr/>
          </p:nvSpPr>
          <p:spPr bwMode="auto">
            <a:xfrm>
              <a:off x="19" y="29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37"/>
            <p:cNvSpPr>
              <a:spLocks/>
            </p:cNvSpPr>
            <p:nvPr/>
          </p:nvSpPr>
          <p:spPr bwMode="auto">
            <a:xfrm>
              <a:off x="12" y="318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8"/>
            <p:cNvSpPr>
              <a:spLocks/>
            </p:cNvSpPr>
            <p:nvPr/>
          </p:nvSpPr>
          <p:spPr bwMode="auto">
            <a:xfrm>
              <a:off x="17" y="13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Rectangle 39"/>
            <p:cNvSpPr>
              <a:spLocks/>
            </p:cNvSpPr>
            <p:nvPr/>
          </p:nvSpPr>
          <p:spPr bwMode="auto">
            <a:xfrm>
              <a:off x="47" y="39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2797054" y="3787053"/>
            <a:ext cx="1416195" cy="474953"/>
            <a:chOff x="0" y="0"/>
            <a:chExt cx="846" cy="272"/>
          </a:xfrm>
        </p:grpSpPr>
        <p:sp>
          <p:nvSpPr>
            <p:cNvPr id="28" name="AutoShape 41"/>
            <p:cNvSpPr>
              <a:spLocks/>
            </p:cNvSpPr>
            <p:nvPr/>
          </p:nvSpPr>
          <p:spPr bwMode="auto">
            <a:xfrm>
              <a:off x="502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>
              <a:off x="316" y="166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43"/>
            <p:cNvSpPr>
              <a:spLocks/>
            </p:cNvSpPr>
            <p:nvPr/>
          </p:nvSpPr>
          <p:spPr bwMode="auto">
            <a:xfrm>
              <a:off x="149" y="20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44"/>
            <p:cNvSpPr>
              <a:spLocks/>
            </p:cNvSpPr>
            <p:nvPr/>
          </p:nvSpPr>
          <p:spPr bwMode="auto">
            <a:xfrm>
              <a:off x="0" y="237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45"/>
            <p:cNvSpPr>
              <a:spLocks/>
            </p:cNvSpPr>
            <p:nvPr/>
          </p:nvSpPr>
          <p:spPr bwMode="auto">
            <a:xfrm>
              <a:off x="517" y="12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Rectangle 46"/>
            <p:cNvSpPr>
              <a:spLocks/>
            </p:cNvSpPr>
            <p:nvPr/>
          </p:nvSpPr>
          <p:spPr bwMode="auto">
            <a:xfrm>
              <a:off x="547" y="39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4" name="Group 47"/>
          <p:cNvGrpSpPr>
            <a:grpSpLocks/>
          </p:cNvGrpSpPr>
          <p:nvPr/>
        </p:nvGrpSpPr>
        <p:grpSpPr bwMode="auto">
          <a:xfrm>
            <a:off x="2942520" y="3898806"/>
            <a:ext cx="742373" cy="2137286"/>
            <a:chOff x="0" y="0"/>
            <a:chExt cx="444" cy="1224"/>
          </a:xfrm>
        </p:grpSpPr>
        <p:sp>
          <p:nvSpPr>
            <p:cNvPr id="35" name="AutoShape 4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49"/>
            <p:cNvSpPr>
              <a:spLocks/>
            </p:cNvSpPr>
            <p:nvPr/>
          </p:nvSpPr>
          <p:spPr bwMode="auto">
            <a:xfrm>
              <a:off x="251" y="55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50"/>
            <p:cNvSpPr>
              <a:spLocks/>
            </p:cNvSpPr>
            <p:nvPr/>
          </p:nvSpPr>
          <p:spPr bwMode="auto">
            <a:xfrm>
              <a:off x="342" y="896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51"/>
            <p:cNvSpPr>
              <a:spLocks/>
            </p:cNvSpPr>
            <p:nvPr/>
          </p:nvSpPr>
          <p:spPr bwMode="auto">
            <a:xfrm>
              <a:off x="425" y="1209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AutoShape 52"/>
            <p:cNvSpPr>
              <a:spLocks/>
            </p:cNvSpPr>
            <p:nvPr/>
          </p:nvSpPr>
          <p:spPr bwMode="auto">
            <a:xfrm>
              <a:off x="20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53"/>
            <p:cNvSpPr>
              <a:spLocks/>
            </p:cNvSpPr>
            <p:nvPr/>
          </p:nvSpPr>
          <p:spPr bwMode="auto">
            <a:xfrm>
              <a:off x="50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1" name="Group 54"/>
          <p:cNvGrpSpPr>
            <a:grpSpLocks/>
          </p:cNvGrpSpPr>
          <p:nvPr/>
        </p:nvGrpSpPr>
        <p:grpSpPr bwMode="auto">
          <a:xfrm>
            <a:off x="3024447" y="4440112"/>
            <a:ext cx="1188802" cy="534322"/>
            <a:chOff x="0" y="0"/>
            <a:chExt cx="710" cy="305"/>
          </a:xfrm>
        </p:grpSpPr>
        <p:sp>
          <p:nvSpPr>
            <p:cNvPr id="42" name="AutoShape 55"/>
            <p:cNvSpPr>
              <a:spLocks/>
            </p:cNvSpPr>
            <p:nvPr/>
          </p:nvSpPr>
          <p:spPr bwMode="auto">
            <a:xfrm>
              <a:off x="366" y="33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56"/>
            <p:cNvSpPr>
              <a:spLocks/>
            </p:cNvSpPr>
            <p:nvPr/>
          </p:nvSpPr>
          <p:spPr bwMode="auto">
            <a:xfrm>
              <a:off x="230" y="6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AutoShape 57"/>
            <p:cNvSpPr>
              <a:spLocks/>
            </p:cNvSpPr>
            <p:nvPr/>
          </p:nvSpPr>
          <p:spPr bwMode="auto">
            <a:xfrm>
              <a:off x="106" y="2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AutoShape 58"/>
            <p:cNvSpPr>
              <a:spLocks/>
            </p:cNvSpPr>
            <p:nvPr/>
          </p:nvSpPr>
          <p:spPr bwMode="auto">
            <a:xfrm>
              <a:off x="0" y="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AutoShape 59"/>
            <p:cNvSpPr>
              <a:spLocks/>
            </p:cNvSpPr>
            <p:nvPr/>
          </p:nvSpPr>
          <p:spPr bwMode="auto">
            <a:xfrm>
              <a:off x="380" y="4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Rectangle 60"/>
            <p:cNvSpPr>
              <a:spLocks/>
            </p:cNvSpPr>
            <p:nvPr/>
          </p:nvSpPr>
          <p:spPr bwMode="auto">
            <a:xfrm>
              <a:off x="410" y="74"/>
              <a:ext cx="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8" name="Group 61"/>
          <p:cNvGrpSpPr>
            <a:grpSpLocks/>
          </p:cNvGrpSpPr>
          <p:nvPr/>
        </p:nvGrpSpPr>
        <p:grpSpPr bwMode="auto">
          <a:xfrm>
            <a:off x="3253514" y="4136282"/>
            <a:ext cx="1187129" cy="567498"/>
            <a:chOff x="0" y="0"/>
            <a:chExt cx="709" cy="325"/>
          </a:xfrm>
        </p:grpSpPr>
        <p:sp>
          <p:nvSpPr>
            <p:cNvPr id="49" name="AutoShape 62"/>
            <p:cNvSpPr>
              <a:spLocks/>
            </p:cNvSpPr>
            <p:nvPr/>
          </p:nvSpPr>
          <p:spPr bwMode="auto">
            <a:xfrm>
              <a:off x="365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63"/>
            <p:cNvSpPr>
              <a:spLocks/>
            </p:cNvSpPr>
            <p:nvPr/>
          </p:nvSpPr>
          <p:spPr bwMode="auto">
            <a:xfrm>
              <a:off x="232" y="2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64"/>
            <p:cNvSpPr>
              <a:spLocks/>
            </p:cNvSpPr>
            <p:nvPr/>
          </p:nvSpPr>
          <p:spPr bwMode="auto">
            <a:xfrm>
              <a:off x="107" y="26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65"/>
            <p:cNvSpPr>
              <a:spLocks/>
            </p:cNvSpPr>
            <p:nvPr/>
          </p:nvSpPr>
          <p:spPr bwMode="auto">
            <a:xfrm>
              <a:off x="0" y="31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AutoShape 66"/>
            <p:cNvSpPr>
              <a:spLocks/>
            </p:cNvSpPr>
            <p:nvPr/>
          </p:nvSpPr>
          <p:spPr bwMode="auto">
            <a:xfrm>
              <a:off x="380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67"/>
            <p:cNvSpPr>
              <a:spLocks/>
            </p:cNvSpPr>
            <p:nvPr/>
          </p:nvSpPr>
          <p:spPr bwMode="auto">
            <a:xfrm>
              <a:off x="410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5" name="Group 68"/>
          <p:cNvGrpSpPr>
            <a:grpSpLocks/>
          </p:cNvGrpSpPr>
          <p:nvPr/>
        </p:nvGrpSpPr>
        <p:grpSpPr bwMode="auto">
          <a:xfrm>
            <a:off x="3709972" y="3898806"/>
            <a:ext cx="1412851" cy="474953"/>
            <a:chOff x="0" y="0"/>
            <a:chExt cx="844" cy="272"/>
          </a:xfrm>
        </p:grpSpPr>
        <p:sp>
          <p:nvSpPr>
            <p:cNvPr id="56" name="AutoShape 69"/>
            <p:cNvSpPr>
              <a:spLocks/>
            </p:cNvSpPr>
            <p:nvPr/>
          </p:nvSpPr>
          <p:spPr bwMode="auto">
            <a:xfrm>
              <a:off x="50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70"/>
            <p:cNvSpPr>
              <a:spLocks/>
            </p:cNvSpPr>
            <p:nvPr/>
          </p:nvSpPr>
          <p:spPr bwMode="auto">
            <a:xfrm>
              <a:off x="316" y="170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71"/>
            <p:cNvSpPr>
              <a:spLocks/>
            </p:cNvSpPr>
            <p:nvPr/>
          </p:nvSpPr>
          <p:spPr bwMode="auto">
            <a:xfrm>
              <a:off x="149" y="2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AutoShape 72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73"/>
            <p:cNvSpPr>
              <a:spLocks/>
            </p:cNvSpPr>
            <p:nvPr/>
          </p:nvSpPr>
          <p:spPr bwMode="auto">
            <a:xfrm>
              <a:off x="517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74"/>
            <p:cNvSpPr>
              <a:spLocks/>
            </p:cNvSpPr>
            <p:nvPr/>
          </p:nvSpPr>
          <p:spPr bwMode="auto">
            <a:xfrm>
              <a:off x="547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2" name="Group 75"/>
          <p:cNvGrpSpPr>
            <a:grpSpLocks/>
          </p:cNvGrpSpPr>
          <p:nvPr/>
        </p:nvGrpSpPr>
        <p:grpSpPr bwMode="auto">
          <a:xfrm>
            <a:off x="3253515" y="4262005"/>
            <a:ext cx="1414522" cy="474953"/>
            <a:chOff x="0" y="0"/>
            <a:chExt cx="845" cy="272"/>
          </a:xfrm>
        </p:grpSpPr>
        <p:sp>
          <p:nvSpPr>
            <p:cNvPr id="63" name="AutoShape 76"/>
            <p:cNvSpPr>
              <a:spLocks/>
            </p:cNvSpPr>
            <p:nvPr/>
          </p:nvSpPr>
          <p:spPr bwMode="auto">
            <a:xfrm>
              <a:off x="501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77"/>
            <p:cNvSpPr>
              <a:spLocks/>
            </p:cNvSpPr>
            <p:nvPr/>
          </p:nvSpPr>
          <p:spPr bwMode="auto">
            <a:xfrm>
              <a:off x="316" y="167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78"/>
            <p:cNvSpPr>
              <a:spLocks/>
            </p:cNvSpPr>
            <p:nvPr/>
          </p:nvSpPr>
          <p:spPr bwMode="auto">
            <a:xfrm>
              <a:off x="149" y="204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AutoShape 79"/>
            <p:cNvSpPr>
              <a:spLocks/>
            </p:cNvSpPr>
            <p:nvPr/>
          </p:nvSpPr>
          <p:spPr bwMode="auto">
            <a:xfrm>
              <a:off x="0" y="238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AutoShape 80"/>
            <p:cNvSpPr>
              <a:spLocks/>
            </p:cNvSpPr>
            <p:nvPr/>
          </p:nvSpPr>
          <p:spPr bwMode="auto">
            <a:xfrm>
              <a:off x="517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Rectangle 81"/>
            <p:cNvSpPr>
              <a:spLocks/>
            </p:cNvSpPr>
            <p:nvPr/>
          </p:nvSpPr>
          <p:spPr bwMode="auto">
            <a:xfrm>
              <a:off x="547" y="40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9" name="Group 82"/>
          <p:cNvGrpSpPr>
            <a:grpSpLocks/>
          </p:cNvGrpSpPr>
          <p:nvPr/>
        </p:nvGrpSpPr>
        <p:grpSpPr bwMode="auto">
          <a:xfrm>
            <a:off x="4280130" y="4136282"/>
            <a:ext cx="1417866" cy="474953"/>
            <a:chOff x="0" y="0"/>
            <a:chExt cx="847" cy="272"/>
          </a:xfrm>
        </p:grpSpPr>
        <p:sp>
          <p:nvSpPr>
            <p:cNvPr id="70" name="AutoShape 83"/>
            <p:cNvSpPr>
              <a:spLocks/>
            </p:cNvSpPr>
            <p:nvPr/>
          </p:nvSpPr>
          <p:spPr bwMode="auto">
            <a:xfrm>
              <a:off x="503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84"/>
            <p:cNvSpPr>
              <a:spLocks/>
            </p:cNvSpPr>
            <p:nvPr/>
          </p:nvSpPr>
          <p:spPr bwMode="auto">
            <a:xfrm>
              <a:off x="316" y="17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AutoShape 85"/>
            <p:cNvSpPr>
              <a:spLocks/>
            </p:cNvSpPr>
            <p:nvPr/>
          </p:nvSpPr>
          <p:spPr bwMode="auto">
            <a:xfrm>
              <a:off x="149" y="20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AutoShape 86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AutoShape 87"/>
            <p:cNvSpPr>
              <a:spLocks/>
            </p:cNvSpPr>
            <p:nvPr/>
          </p:nvSpPr>
          <p:spPr bwMode="auto">
            <a:xfrm>
              <a:off x="517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" name="Rectangle 88"/>
            <p:cNvSpPr>
              <a:spLocks/>
            </p:cNvSpPr>
            <p:nvPr/>
          </p:nvSpPr>
          <p:spPr bwMode="auto">
            <a:xfrm>
              <a:off x="547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76" name="Group 89"/>
          <p:cNvGrpSpPr>
            <a:grpSpLocks/>
          </p:cNvGrpSpPr>
          <p:nvPr/>
        </p:nvGrpSpPr>
        <p:grpSpPr bwMode="auto">
          <a:xfrm>
            <a:off x="3709973" y="3661330"/>
            <a:ext cx="2095032" cy="1520895"/>
            <a:chOff x="0" y="0"/>
            <a:chExt cx="1252" cy="871"/>
          </a:xfrm>
        </p:grpSpPr>
        <p:sp>
          <p:nvSpPr>
            <p:cNvPr id="77" name="AutoShape 90"/>
            <p:cNvSpPr>
              <a:spLocks/>
            </p:cNvSpPr>
            <p:nvPr/>
          </p:nvSpPr>
          <p:spPr bwMode="auto">
            <a:xfrm>
              <a:off x="908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AutoShape 91"/>
            <p:cNvSpPr>
              <a:spLocks/>
            </p:cNvSpPr>
            <p:nvPr/>
          </p:nvSpPr>
          <p:spPr bwMode="auto">
            <a:xfrm>
              <a:off x="617" y="4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" name="AutoShape 92"/>
            <p:cNvSpPr>
              <a:spLocks/>
            </p:cNvSpPr>
            <p:nvPr/>
          </p:nvSpPr>
          <p:spPr bwMode="auto">
            <a:xfrm>
              <a:off x="295" y="641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AutoShape 93"/>
            <p:cNvSpPr>
              <a:spLocks/>
            </p:cNvSpPr>
            <p:nvPr/>
          </p:nvSpPr>
          <p:spPr bwMode="auto">
            <a:xfrm>
              <a:off x="0" y="855"/>
              <a:ext cx="18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AutoShape 94"/>
            <p:cNvSpPr>
              <a:spLocks/>
            </p:cNvSpPr>
            <p:nvPr/>
          </p:nvSpPr>
          <p:spPr bwMode="auto">
            <a:xfrm>
              <a:off x="926" y="16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Rectangle 95"/>
            <p:cNvSpPr>
              <a:spLocks/>
            </p:cNvSpPr>
            <p:nvPr/>
          </p:nvSpPr>
          <p:spPr bwMode="auto">
            <a:xfrm>
              <a:off x="956" y="42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83" name="Group 96"/>
          <p:cNvGrpSpPr>
            <a:grpSpLocks/>
          </p:cNvGrpSpPr>
          <p:nvPr/>
        </p:nvGrpSpPr>
        <p:grpSpPr bwMode="auto">
          <a:xfrm>
            <a:off x="2260338" y="4862680"/>
            <a:ext cx="3927556" cy="474953"/>
            <a:chOff x="0" y="0"/>
            <a:chExt cx="2349" cy="272"/>
          </a:xfrm>
        </p:grpSpPr>
        <p:sp>
          <p:nvSpPr>
            <p:cNvPr id="84" name="AutoShape 97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AutoShape 98"/>
            <p:cNvSpPr>
              <a:spLocks/>
            </p:cNvSpPr>
            <p:nvPr/>
          </p:nvSpPr>
          <p:spPr bwMode="auto">
            <a:xfrm>
              <a:off x="2293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AutoShape 99"/>
            <p:cNvSpPr>
              <a:spLocks/>
            </p:cNvSpPr>
            <p:nvPr/>
          </p:nvSpPr>
          <p:spPr bwMode="auto">
            <a:xfrm>
              <a:off x="1161" y="10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AutoShape 100"/>
            <p:cNvSpPr>
              <a:spLocks/>
            </p:cNvSpPr>
            <p:nvPr/>
          </p:nvSpPr>
          <p:spPr bwMode="auto">
            <a:xfrm>
              <a:off x="1572" y="110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8" name="AutoShape 101"/>
            <p:cNvSpPr>
              <a:spLocks/>
            </p:cNvSpPr>
            <p:nvPr/>
          </p:nvSpPr>
          <p:spPr bwMode="auto">
            <a:xfrm>
              <a:off x="19" y="10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9" name="Rectangle 102"/>
            <p:cNvSpPr>
              <a:spLocks/>
            </p:cNvSpPr>
            <p:nvPr/>
          </p:nvSpPr>
          <p:spPr bwMode="auto">
            <a:xfrm>
              <a:off x="49" y="37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0" name="Group 103"/>
          <p:cNvGrpSpPr>
            <a:grpSpLocks/>
          </p:cNvGrpSpPr>
          <p:nvPr/>
        </p:nvGrpSpPr>
        <p:grpSpPr bwMode="auto">
          <a:xfrm>
            <a:off x="2487733" y="5100156"/>
            <a:ext cx="3929229" cy="474953"/>
            <a:chOff x="0" y="0"/>
            <a:chExt cx="2350" cy="272"/>
          </a:xfrm>
        </p:grpSpPr>
        <p:sp>
          <p:nvSpPr>
            <p:cNvPr id="91" name="AutoShape 10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" name="AutoShape 105"/>
            <p:cNvSpPr>
              <a:spLocks/>
            </p:cNvSpPr>
            <p:nvPr/>
          </p:nvSpPr>
          <p:spPr bwMode="auto">
            <a:xfrm>
              <a:off x="2294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" name="AutoShape 106"/>
            <p:cNvSpPr>
              <a:spLocks/>
            </p:cNvSpPr>
            <p:nvPr/>
          </p:nvSpPr>
          <p:spPr bwMode="auto">
            <a:xfrm>
              <a:off x="1162" y="1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AutoShape 107"/>
            <p:cNvSpPr>
              <a:spLocks/>
            </p:cNvSpPr>
            <p:nvPr/>
          </p:nvSpPr>
          <p:spPr bwMode="auto">
            <a:xfrm>
              <a:off x="1573" y="111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AutoShape 108"/>
            <p:cNvSpPr>
              <a:spLocks/>
            </p:cNvSpPr>
            <p:nvPr/>
          </p:nvSpPr>
          <p:spPr bwMode="auto">
            <a:xfrm>
              <a:off x="19" y="11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109"/>
            <p:cNvSpPr>
              <a:spLocks/>
            </p:cNvSpPr>
            <p:nvPr/>
          </p:nvSpPr>
          <p:spPr bwMode="auto">
            <a:xfrm>
              <a:off x="49" y="38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7" name="Group 110"/>
          <p:cNvGrpSpPr>
            <a:grpSpLocks/>
          </p:cNvGrpSpPr>
          <p:nvPr/>
        </p:nvGrpSpPr>
        <p:grpSpPr bwMode="auto">
          <a:xfrm>
            <a:off x="2487732" y="4373759"/>
            <a:ext cx="1227257" cy="1395172"/>
            <a:chOff x="0" y="0"/>
            <a:chExt cx="734" cy="799"/>
          </a:xfrm>
        </p:grpSpPr>
        <p:sp>
          <p:nvSpPr>
            <p:cNvPr id="98" name="AutoShape 111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9" name="AutoShape 112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0" name="AutoShape 113"/>
            <p:cNvSpPr>
              <a:spLocks/>
            </p:cNvSpPr>
            <p:nvPr/>
          </p:nvSpPr>
          <p:spPr bwMode="auto">
            <a:xfrm>
              <a:off x="687" y="758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" name="AutoShape 114"/>
            <p:cNvSpPr>
              <a:spLocks/>
            </p:cNvSpPr>
            <p:nvPr/>
          </p:nvSpPr>
          <p:spPr bwMode="auto">
            <a:xfrm>
              <a:off x="697" y="766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" name="AutoShape 115"/>
            <p:cNvSpPr>
              <a:spLocks/>
            </p:cNvSpPr>
            <p:nvPr/>
          </p:nvSpPr>
          <p:spPr bwMode="auto">
            <a:xfrm>
              <a:off x="19" y="1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" name="Rectangle 116"/>
            <p:cNvSpPr>
              <a:spLocks/>
            </p:cNvSpPr>
            <p:nvPr/>
          </p:nvSpPr>
          <p:spPr bwMode="auto">
            <a:xfrm>
              <a:off x="49" y="44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4" name="Group 117"/>
          <p:cNvGrpSpPr>
            <a:grpSpLocks/>
          </p:cNvGrpSpPr>
          <p:nvPr/>
        </p:nvGrpSpPr>
        <p:grpSpPr bwMode="auto">
          <a:xfrm>
            <a:off x="2715126" y="4611235"/>
            <a:ext cx="1227257" cy="1395172"/>
            <a:chOff x="0" y="0"/>
            <a:chExt cx="734" cy="799"/>
          </a:xfrm>
        </p:grpSpPr>
        <p:sp>
          <p:nvSpPr>
            <p:cNvPr id="105" name="AutoShape 11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6" name="AutoShape 119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7" name="AutoShape 120"/>
            <p:cNvSpPr>
              <a:spLocks/>
            </p:cNvSpPr>
            <p:nvPr/>
          </p:nvSpPr>
          <p:spPr bwMode="auto">
            <a:xfrm>
              <a:off x="688" y="759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8" name="AutoShape 121"/>
            <p:cNvSpPr>
              <a:spLocks/>
            </p:cNvSpPr>
            <p:nvPr/>
          </p:nvSpPr>
          <p:spPr bwMode="auto">
            <a:xfrm>
              <a:off x="697" y="766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9" name="AutoShape 122"/>
            <p:cNvSpPr>
              <a:spLocks/>
            </p:cNvSpPr>
            <p:nvPr/>
          </p:nvSpPr>
          <p:spPr bwMode="auto">
            <a:xfrm>
              <a:off x="20" y="18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0" name="Rectangle 123"/>
            <p:cNvSpPr>
              <a:spLocks/>
            </p:cNvSpPr>
            <p:nvPr/>
          </p:nvSpPr>
          <p:spPr bwMode="auto">
            <a:xfrm>
              <a:off x="50" y="44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1" name="Group 124"/>
          <p:cNvGrpSpPr>
            <a:grpSpLocks/>
          </p:cNvGrpSpPr>
          <p:nvPr/>
        </p:nvGrpSpPr>
        <p:grpSpPr bwMode="auto">
          <a:xfrm>
            <a:off x="2835510" y="3549577"/>
            <a:ext cx="1222241" cy="1384695"/>
            <a:chOff x="0" y="0"/>
            <a:chExt cx="731" cy="793"/>
          </a:xfrm>
        </p:grpSpPr>
        <p:sp>
          <p:nvSpPr>
            <p:cNvPr id="112" name="AutoShape 125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3" name="AutoShape 126"/>
            <p:cNvSpPr>
              <a:spLocks/>
            </p:cNvSpPr>
            <p:nvPr/>
          </p:nvSpPr>
          <p:spPr bwMode="auto">
            <a:xfrm>
              <a:off x="675" y="745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4" name="AutoShape 127"/>
            <p:cNvSpPr>
              <a:spLocks/>
            </p:cNvSpPr>
            <p:nvPr/>
          </p:nvSpPr>
          <p:spPr bwMode="auto">
            <a:xfrm>
              <a:off x="684" y="7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5" name="AutoShape 128"/>
            <p:cNvSpPr>
              <a:spLocks/>
            </p:cNvSpPr>
            <p:nvPr/>
          </p:nvSpPr>
          <p:spPr bwMode="auto">
            <a:xfrm>
              <a:off x="693" y="76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6" name="AutoShape 129"/>
            <p:cNvSpPr>
              <a:spLocks/>
            </p:cNvSpPr>
            <p:nvPr/>
          </p:nvSpPr>
          <p:spPr bwMode="auto">
            <a:xfrm>
              <a:off x="16" y="12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7" name="Rectangle 130"/>
            <p:cNvSpPr>
              <a:spLocks/>
            </p:cNvSpPr>
            <p:nvPr/>
          </p:nvSpPr>
          <p:spPr bwMode="auto">
            <a:xfrm>
              <a:off x="46" y="38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38"/>
          <p:cNvGrpSpPr>
            <a:grpSpLocks/>
          </p:cNvGrpSpPr>
          <p:nvPr/>
        </p:nvGrpSpPr>
        <p:grpSpPr bwMode="auto">
          <a:xfrm>
            <a:off x="2380724" y="3423854"/>
            <a:ext cx="3962669" cy="784020"/>
            <a:chOff x="0" y="0"/>
            <a:chExt cx="2370" cy="449"/>
          </a:xfrm>
        </p:grpSpPr>
        <p:sp>
          <p:nvSpPr>
            <p:cNvPr id="119" name="AutoShape 139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0" name="AutoShape 140"/>
            <p:cNvSpPr>
              <a:spLocks/>
            </p:cNvSpPr>
            <p:nvPr/>
          </p:nvSpPr>
          <p:spPr bwMode="auto">
            <a:xfrm>
              <a:off x="2314" y="233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1" name="AutoShape 141"/>
            <p:cNvSpPr>
              <a:spLocks/>
            </p:cNvSpPr>
            <p:nvPr/>
          </p:nvSpPr>
          <p:spPr bwMode="auto">
            <a:xfrm>
              <a:off x="1394" y="33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2" name="AutoShape 142"/>
            <p:cNvSpPr>
              <a:spLocks/>
            </p:cNvSpPr>
            <p:nvPr/>
          </p:nvSpPr>
          <p:spPr bwMode="auto">
            <a:xfrm>
              <a:off x="1921" y="434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" name="AutoShape 143"/>
            <p:cNvSpPr>
              <a:spLocks/>
            </p:cNvSpPr>
            <p:nvPr/>
          </p:nvSpPr>
          <p:spPr bwMode="auto">
            <a:xfrm>
              <a:off x="15" y="15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" name="Rectangle 144"/>
            <p:cNvSpPr>
              <a:spLocks/>
            </p:cNvSpPr>
            <p:nvPr/>
          </p:nvSpPr>
          <p:spPr bwMode="auto">
            <a:xfrm>
              <a:off x="45" y="42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125" name="AutoShape 145"/>
          <p:cNvSpPr>
            <a:spLocks/>
          </p:cNvSpPr>
          <p:nvPr/>
        </p:nvSpPr>
        <p:spPr bwMode="auto">
          <a:xfrm>
            <a:off x="1257131" y="3340040"/>
            <a:ext cx="6260015" cy="642582"/>
          </a:xfrm>
          <a:custGeom>
            <a:avLst/>
            <a:gdLst>
              <a:gd name="T0" fmla="*/ 0 w 21600"/>
              <a:gd name="T1" fmla="*/ 2147483647 h 20866"/>
              <a:gd name="T2" fmla="*/ 2147483647 w 21600"/>
              <a:gd name="T3" fmla="*/ 2147483647 h 20866"/>
              <a:gd name="T4" fmla="*/ 2147483647 w 21600"/>
              <a:gd name="T5" fmla="*/ 2147483647 h 20866"/>
              <a:gd name="T6" fmla="*/ 2147483647 w 21600"/>
              <a:gd name="T7" fmla="*/ 2147483647 h 20866"/>
              <a:gd name="T8" fmla="*/ 2147483647 w 21600"/>
              <a:gd name="T9" fmla="*/ 2147483647 h 20866"/>
              <a:gd name="T10" fmla="*/ 2147483647 w 21600"/>
              <a:gd name="T11" fmla="*/ 2147483647 h 20866"/>
              <a:gd name="T12" fmla="*/ 2147483647 w 21600"/>
              <a:gd name="T13" fmla="*/ 2147483647 h 20866"/>
              <a:gd name="T14" fmla="*/ 2147483647 w 21600"/>
              <a:gd name="T15" fmla="*/ 2147483647 h 20866"/>
              <a:gd name="T16" fmla="*/ 2147483647 w 21600"/>
              <a:gd name="T17" fmla="*/ 0 h 20866"/>
              <a:gd name="T18" fmla="*/ 2147483647 w 21600"/>
              <a:gd name="T19" fmla="*/ 2147483647 h 20866"/>
              <a:gd name="T20" fmla="*/ 2147483647 w 21600"/>
              <a:gd name="T21" fmla="*/ 2147483647 h 20866"/>
              <a:gd name="T22" fmla="*/ 2147483647 w 21600"/>
              <a:gd name="T23" fmla="*/ 2147483647 h 20866"/>
              <a:gd name="T24" fmla="*/ 2147483647 w 21600"/>
              <a:gd name="T25" fmla="*/ 2147483647 h 20866"/>
              <a:gd name="T26" fmla="*/ 2147483647 w 21600"/>
              <a:gd name="T27" fmla="*/ 2147483647 h 20866"/>
              <a:gd name="T28" fmla="*/ 2147483647 w 21600"/>
              <a:gd name="T29" fmla="*/ 2147483647 h 20866"/>
              <a:gd name="T30" fmla="*/ 2147483647 w 21600"/>
              <a:gd name="T31" fmla="*/ 2147483647 h 20866"/>
              <a:gd name="T32" fmla="*/ 2147483647 w 21600"/>
              <a:gd name="T33" fmla="*/ 2147483647 h 20866"/>
              <a:gd name="T34" fmla="*/ 2147483647 w 21600"/>
              <a:gd name="T35" fmla="*/ 2147483647 h 20866"/>
              <a:gd name="T36" fmla="*/ 2147483647 w 21600"/>
              <a:gd name="T37" fmla="*/ 2147483647 h 20866"/>
              <a:gd name="T38" fmla="*/ 2147483647 w 21600"/>
              <a:gd name="T39" fmla="*/ 2147483647 h 20866"/>
              <a:gd name="T40" fmla="*/ 2147483647 w 21600"/>
              <a:gd name="T41" fmla="*/ 2147483647 h 2086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6" name="Line 146"/>
          <p:cNvSpPr>
            <a:spLocks noChangeShapeType="1"/>
          </p:cNvSpPr>
          <p:nvPr/>
        </p:nvSpPr>
        <p:spPr bwMode="auto">
          <a:xfrm>
            <a:off x="1230379" y="4499481"/>
            <a:ext cx="6049341" cy="832912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27" name="Line 147"/>
          <p:cNvSpPr>
            <a:spLocks noChangeShapeType="1"/>
          </p:cNvSpPr>
          <p:nvPr/>
        </p:nvSpPr>
        <p:spPr bwMode="auto">
          <a:xfrm rot="10800000" flipH="1">
            <a:off x="1230379" y="2821433"/>
            <a:ext cx="6163038" cy="1073881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28" name="AutoShape 148"/>
          <p:cNvSpPr>
            <a:spLocks/>
          </p:cNvSpPr>
          <p:nvPr/>
        </p:nvSpPr>
        <p:spPr bwMode="auto">
          <a:xfrm>
            <a:off x="1230379" y="4485512"/>
            <a:ext cx="5818603" cy="43304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9" name="Picture 1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6002725" y="3692351"/>
            <a:ext cx="2500484" cy="7691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6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Weak Lensing Assumption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average over (enough) galaxies in the universe the intrinsic ellipticity is </a:t>
            </a:r>
            <a:r>
              <a:rPr lang="en-US" u="sng" dirty="0"/>
              <a:t>randomly orientated</a:t>
            </a:r>
            <a:r>
              <a:rPr lang="en-US" dirty="0"/>
              <a:t> such that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an approximate </a:t>
            </a:r>
            <a:r>
              <a:rPr lang="en-US" dirty="0" smtClean="0"/>
              <a:t>expression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4" y="3900439"/>
            <a:ext cx="2844800" cy="104140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49178" y="3742591"/>
            <a:ext cx="382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WEAK LENSING RESULT </a:t>
            </a:r>
          </a:p>
          <a:p>
            <a:endParaRPr lang="en-US" dirty="0" smtClean="0"/>
          </a:p>
          <a:p>
            <a:r>
              <a:rPr lang="en-US" dirty="0" smtClean="0"/>
              <a:t>RELATES </a:t>
            </a:r>
          </a:p>
          <a:p>
            <a:r>
              <a:rPr lang="en-US" b="1" dirty="0" smtClean="0"/>
              <a:t>OBSERVABLE</a:t>
            </a:r>
            <a:r>
              <a:rPr lang="en-US" dirty="0" smtClean="0"/>
              <a:t> (MOMENTS) to </a:t>
            </a:r>
          </a:p>
          <a:p>
            <a:r>
              <a:rPr lang="en-US" b="1" dirty="0" smtClean="0"/>
              <a:t>PHYSICS</a:t>
            </a:r>
            <a:r>
              <a:rPr lang="en-US" dirty="0" smtClean="0"/>
              <a:t> (LENS EQUATION) and SHEAR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52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"/>
            <a:ext cx="8991600" cy="5638800"/>
          </a:xfrm>
        </p:spPr>
        <p:txBody>
          <a:bodyPr/>
          <a:lstStyle/>
          <a:p>
            <a:r>
              <a:rPr lang="en-US" dirty="0"/>
              <a:t>When averaged over sufficient area the shear field has a mean of zero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Use 2 point correlation function or power spectra which contains cosmological information</a:t>
            </a:r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91440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676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57200"/>
            <a:ext cx="8991600" cy="5638800"/>
          </a:xfrm>
        </p:spPr>
        <p:txBody>
          <a:bodyPr/>
          <a:lstStyle/>
          <a:p>
            <a:r>
              <a:rPr lang="en-US"/>
              <a:t>Correlation function measures</a:t>
            </a:r>
            <a:r>
              <a:rPr lang="en-US">
                <a:solidFill>
                  <a:srgbClr val="000000"/>
                </a:solidFill>
                <a:latin typeface="Helvetica" charset="0"/>
              </a:rPr>
              <a:t> the tendency for galaxies at a chosen separation to have pre- ferred shape alignment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5334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98913"/>
            <a:ext cx="5029200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772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>
              <a:buClr>
                <a:srgbClr val="FF0000"/>
              </a:buClr>
            </a:pPr>
            <a:r>
              <a:rPr lang="en-US" dirty="0" smtClean="0"/>
              <a:t>“Tomography</a:t>
            </a:r>
            <a:r>
              <a:rPr lang="en-US" dirty="0"/>
              <a:t>” </a:t>
            </a:r>
            <a:r>
              <a:rPr lang="en-US" dirty="0" err="1"/>
              <a:t>i</a:t>
            </a:r>
            <a:r>
              <a:rPr lang="en-US" dirty="0"/>
              <a:t> and j refer to </a:t>
            </a:r>
            <a:r>
              <a:rPr lang="en-US" i="1" dirty="0"/>
              <a:t>redshift bin </a:t>
            </a:r>
            <a:r>
              <a:rPr lang="en-US" i="1" dirty="0" smtClean="0"/>
              <a:t>pairs</a:t>
            </a:r>
            <a:endParaRPr lang="en-US" dirty="0"/>
          </a:p>
          <a:p>
            <a:pPr lvl="1"/>
            <a:r>
              <a:rPr lang="en-US" dirty="0"/>
              <a:t>Generate 2D shear correlation in redshift bins</a:t>
            </a:r>
          </a:p>
          <a:p>
            <a:pPr lvl="1"/>
            <a:r>
              <a:rPr lang="en-US" dirty="0"/>
              <a:t>Can </a:t>
            </a:r>
            <a:r>
              <a:rPr lang="ja-JP" altLang="en-US" dirty="0"/>
              <a:t>“</a:t>
            </a:r>
            <a:r>
              <a:rPr lang="en-US" dirty="0"/>
              <a:t>auto</a:t>
            </a:r>
            <a:r>
              <a:rPr lang="ja-JP" altLang="en-US" dirty="0"/>
              <a:t>”</a:t>
            </a:r>
            <a:r>
              <a:rPr lang="en-US" dirty="0"/>
              <a:t> correlate </a:t>
            </a:r>
            <a:r>
              <a:rPr lang="en-US" i="1" dirty="0"/>
              <a:t>in a bin</a:t>
            </a:r>
          </a:p>
          <a:p>
            <a:pPr lvl="1"/>
            <a:r>
              <a:rPr lang="en-US" dirty="0"/>
              <a:t>Or</a:t>
            </a:r>
            <a:r>
              <a:rPr lang="en-US" i="1" dirty="0"/>
              <a:t> </a:t>
            </a:r>
            <a:r>
              <a:rPr lang="ja-JP" altLang="en-US" i="1" dirty="0"/>
              <a:t>“</a:t>
            </a:r>
            <a:r>
              <a:rPr lang="en-US" i="1" dirty="0"/>
              <a:t>cross</a:t>
            </a:r>
            <a:r>
              <a:rPr lang="ja-JP" altLang="en-US" i="1" dirty="0"/>
              <a:t>”</a:t>
            </a:r>
            <a:r>
              <a:rPr lang="en-US" i="1" dirty="0"/>
              <a:t> correlate </a:t>
            </a:r>
            <a:r>
              <a:rPr lang="en-US" dirty="0"/>
              <a:t>between bin </a:t>
            </a:r>
            <a:r>
              <a:rPr lang="en-US" dirty="0" smtClean="0"/>
              <a:t>pairs</a:t>
            </a:r>
            <a:endParaRPr lang="en-US" dirty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283200" cy="114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9165" name="Group 13"/>
          <p:cNvGrpSpPr>
            <a:grpSpLocks/>
          </p:cNvGrpSpPr>
          <p:nvPr/>
        </p:nvGrpSpPr>
        <p:grpSpPr bwMode="auto">
          <a:xfrm>
            <a:off x="93603" y="3790589"/>
            <a:ext cx="6264275" cy="1676400"/>
            <a:chOff x="1296" y="3120"/>
            <a:chExt cx="3946" cy="1056"/>
          </a:xfrm>
        </p:grpSpPr>
        <p:sp>
          <p:nvSpPr>
            <p:cNvPr id="49157" name="AutoShape 5" descr="White marble"/>
            <p:cNvSpPr>
              <a:spLocks noChangeArrowheads="1"/>
            </p:cNvSpPr>
            <p:nvPr/>
          </p:nvSpPr>
          <p:spPr bwMode="auto">
            <a:xfrm rot="935424" flipH="1">
              <a:off x="1680" y="3120"/>
              <a:ext cx="816" cy="1056"/>
            </a:xfrm>
            <a:prstGeom prst="parallelogram">
              <a:avLst>
                <a:gd name="adj" fmla="val 3919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8" name="AutoShape 6" descr="White marble"/>
            <p:cNvSpPr>
              <a:spLocks noChangeArrowheads="1"/>
            </p:cNvSpPr>
            <p:nvPr/>
          </p:nvSpPr>
          <p:spPr bwMode="auto">
            <a:xfrm rot="935424" flipH="1">
              <a:off x="2400" y="3120"/>
              <a:ext cx="816" cy="1056"/>
            </a:xfrm>
            <a:prstGeom prst="parallelogram">
              <a:avLst>
                <a:gd name="adj" fmla="val 3919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9" name="AutoShape 7" descr="White marble"/>
            <p:cNvSpPr>
              <a:spLocks noChangeArrowheads="1"/>
            </p:cNvSpPr>
            <p:nvPr/>
          </p:nvSpPr>
          <p:spPr bwMode="auto">
            <a:xfrm rot="935424" flipH="1">
              <a:off x="3168" y="3120"/>
              <a:ext cx="816" cy="1056"/>
            </a:xfrm>
            <a:prstGeom prst="parallelogram">
              <a:avLst>
                <a:gd name="adj" fmla="val 3919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0" name="AutoShape 8" descr="White marble"/>
            <p:cNvSpPr>
              <a:spLocks noChangeArrowheads="1"/>
            </p:cNvSpPr>
            <p:nvPr/>
          </p:nvSpPr>
          <p:spPr bwMode="auto">
            <a:xfrm rot="935424" flipH="1">
              <a:off x="3936" y="3120"/>
              <a:ext cx="816" cy="1056"/>
            </a:xfrm>
            <a:prstGeom prst="parallelogram">
              <a:avLst>
                <a:gd name="adj" fmla="val 3919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>
              <a:off x="1296" y="3936"/>
              <a:ext cx="39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2" name="Text Box 10"/>
            <p:cNvSpPr txBox="1">
              <a:spLocks noChangeArrowheads="1"/>
            </p:cNvSpPr>
            <p:nvPr/>
          </p:nvSpPr>
          <p:spPr bwMode="auto">
            <a:xfrm>
              <a:off x="5030" y="358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z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10088"/>
            <a:ext cx="3809889" cy="3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0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How well do we need to measure shapes?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2882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well do we need to measure shapes?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1068258"/>
            <a:ext cx="8913056" cy="564047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there is a </a:t>
            </a:r>
            <a:r>
              <a:rPr lang="en-US" dirty="0" err="1" smtClean="0"/>
              <a:t>mis</a:t>
            </a:r>
            <a:r>
              <a:rPr lang="en-US" dirty="0" smtClean="0"/>
              <a:t>-match between the estimated/measured shape and the true shape then results on cosmology will be biased (incorrect) </a:t>
            </a:r>
          </a:p>
          <a:p>
            <a:pPr lvl="1"/>
            <a:r>
              <a:rPr lang="en-US" dirty="0" smtClean="0"/>
              <a:t>STEP </a:t>
            </a:r>
            <a:r>
              <a:rPr lang="en-US" dirty="0" err="1" smtClean="0"/>
              <a:t>parameterisation</a:t>
            </a:r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g</a:t>
            </a:r>
            <a:r>
              <a:rPr lang="en-US" baseline="30000" dirty="0" err="1" smtClean="0"/>
              <a:t>true</a:t>
            </a:r>
            <a:r>
              <a:rPr lang="en-US" dirty="0" smtClean="0"/>
              <a:t>=(1+m)</a:t>
            </a:r>
            <a:r>
              <a:rPr lang="en-US" dirty="0" err="1" smtClean="0"/>
              <a:t>g</a:t>
            </a:r>
            <a:r>
              <a:rPr lang="en-US" baseline="30000" dirty="0" err="1" smtClean="0"/>
              <a:t>measured</a:t>
            </a:r>
            <a:r>
              <a:rPr lang="en-US" dirty="0" err="1" smtClean="0"/>
              <a:t>+c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 smtClean="0"/>
              <a:t>Can also propagate this through to power spectra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</a:t>
            </a:r>
            <a:r>
              <a:rPr lang="en-US" dirty="0" smtClean="0">
                <a:latin typeface="Curlz MT"/>
                <a:cs typeface="Curlz MT"/>
              </a:rPr>
              <a:t>M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smtClean="0">
                <a:latin typeface="Curlz MT"/>
                <a:cs typeface="Curlz MT"/>
              </a:rPr>
              <a:t>A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24" y="4382767"/>
            <a:ext cx="5070290" cy="5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PSF affect the moments?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2"/>
            <a:ext cx="8913056" cy="56518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Massey, Hoekstra, Kitching et al. 2012</a:t>
            </a:r>
          </a:p>
          <a:p>
            <a:pPr lvl="1"/>
            <a:r>
              <a:rPr lang="en-US" sz="2400" dirty="0" smtClean="0"/>
              <a:t>Propagation through the moments equations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convolutive</a:t>
            </a:r>
            <a:r>
              <a:rPr lang="en-US" sz="2400" dirty="0" smtClean="0"/>
              <a:t> effects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5" y="1917700"/>
            <a:ext cx="35052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743200"/>
            <a:ext cx="6273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0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1"/>
            <a:ext cx="8913056" cy="58879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Can expand as a Taylor series, and substitute derivative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Can read of these and match to STEP</a:t>
            </a:r>
          </a:p>
          <a:p>
            <a:r>
              <a:rPr lang="en-US" sz="2800" dirty="0" smtClean="0"/>
              <a:t>See absolute values and uncertainty in the values </a:t>
            </a:r>
            <a:r>
              <a:rPr lang="en-US" sz="2800" dirty="0" err="1" smtClean="0"/>
              <a:t>δ</a:t>
            </a:r>
            <a:endParaRPr lang="en-US" sz="2800" dirty="0" smtClean="0"/>
          </a:p>
          <a:p>
            <a:r>
              <a:rPr lang="en-US" sz="2800" dirty="0" smtClean="0"/>
              <a:t>Weak lensing needs SMALL and WELL KNOWN PSF</a:t>
            </a:r>
          </a:p>
          <a:p>
            <a:pPr lvl="1"/>
            <a:r>
              <a:rPr lang="en-US" sz="2400" dirty="0" smtClean="0"/>
              <a:t>Depends quadratically on the size of the PSF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29" y="1568450"/>
            <a:ext cx="54102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29" y="2495550"/>
            <a:ext cx="4546600" cy="18923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248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propagate through to power spectrum </a:t>
            </a:r>
            <a:r>
              <a:rPr lang="en-US" sz="1800" dirty="0" smtClean="0"/>
              <a:t>(dark energy requirements)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68" y="1914800"/>
            <a:ext cx="6261100" cy="1905000"/>
          </a:xfrm>
          <a:prstGeom prst="rect">
            <a:avLst/>
          </a:prstGeom>
          <a:ln>
            <a:solidFill>
              <a:srgbClr val="C0504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8" y="4167178"/>
            <a:ext cx="5867400" cy="10414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990635" y="1910336"/>
            <a:ext cx="185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Easier from Space</a:t>
            </a:r>
          </a:p>
          <a:p>
            <a:r>
              <a:rPr lang="en-US" dirty="0" smtClean="0"/>
              <a:t>Size of PSF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322975" y="2181968"/>
            <a:ext cx="4667660" cy="51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2692047" y="2233502"/>
            <a:ext cx="4298588" cy="892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0635" y="2996314"/>
            <a:ext cx="220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Knowledge (variance)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>
            <a:off x="6480449" y="3180980"/>
            <a:ext cx="510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962083" y="2475068"/>
            <a:ext cx="3018557" cy="705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03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564" y="0"/>
            <a:ext cx="4681436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59852" y="179539"/>
            <a:ext cx="10855" cy="281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70707" y="2980696"/>
            <a:ext cx="31366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0707" y="3371495"/>
            <a:ext cx="10855" cy="281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1562" y="6172652"/>
            <a:ext cx="31366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824982" y="3666294"/>
            <a:ext cx="3408477" cy="2434531"/>
          </a:xfrm>
          <a:custGeom>
            <a:avLst/>
            <a:gdLst>
              <a:gd name="connsiteX0" fmla="*/ 0 w 3408477"/>
              <a:gd name="connsiteY0" fmla="*/ 2434531 h 2434531"/>
              <a:gd name="connsiteX1" fmla="*/ 1378588 w 3408477"/>
              <a:gd name="connsiteY1" fmla="*/ 838763 h 2434531"/>
              <a:gd name="connsiteX2" fmla="*/ 3006841 w 3408477"/>
              <a:gd name="connsiteY2" fmla="*/ 111441 h 2434531"/>
              <a:gd name="connsiteX3" fmla="*/ 3408477 w 3408477"/>
              <a:gd name="connsiteY3" fmla="*/ 2885 h 243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8477" h="2434531">
                <a:moveTo>
                  <a:pt x="0" y="2434531"/>
                </a:moveTo>
                <a:cubicBezTo>
                  <a:pt x="438724" y="1830238"/>
                  <a:pt x="877448" y="1225945"/>
                  <a:pt x="1378588" y="838763"/>
                </a:cubicBezTo>
                <a:cubicBezTo>
                  <a:pt x="1879728" y="451581"/>
                  <a:pt x="2668526" y="250754"/>
                  <a:pt x="3006841" y="111441"/>
                </a:cubicBezTo>
                <a:cubicBezTo>
                  <a:pt x="3345156" y="-27872"/>
                  <a:pt x="3408477" y="2885"/>
                  <a:pt x="3408477" y="288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81562" y="3371496"/>
            <a:ext cx="3408477" cy="2729330"/>
          </a:xfrm>
          <a:custGeom>
            <a:avLst/>
            <a:gdLst>
              <a:gd name="connsiteX0" fmla="*/ 0 w 3408477"/>
              <a:gd name="connsiteY0" fmla="*/ 2434531 h 2434531"/>
              <a:gd name="connsiteX1" fmla="*/ 1378588 w 3408477"/>
              <a:gd name="connsiteY1" fmla="*/ 838763 h 2434531"/>
              <a:gd name="connsiteX2" fmla="*/ 3006841 w 3408477"/>
              <a:gd name="connsiteY2" fmla="*/ 111441 h 2434531"/>
              <a:gd name="connsiteX3" fmla="*/ 3408477 w 3408477"/>
              <a:gd name="connsiteY3" fmla="*/ 2885 h 243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8477" h="2434531">
                <a:moveTo>
                  <a:pt x="0" y="2434531"/>
                </a:moveTo>
                <a:cubicBezTo>
                  <a:pt x="438724" y="1830238"/>
                  <a:pt x="877448" y="1225945"/>
                  <a:pt x="1378588" y="838763"/>
                </a:cubicBezTo>
                <a:cubicBezTo>
                  <a:pt x="1879728" y="451581"/>
                  <a:pt x="2668526" y="250754"/>
                  <a:pt x="3006841" y="111441"/>
                </a:cubicBezTo>
                <a:cubicBezTo>
                  <a:pt x="3345156" y="-27872"/>
                  <a:pt x="3408477" y="2885"/>
                  <a:pt x="3408477" y="2885"/>
                </a:cubicBez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3039820">
            <a:off x="759853" y="1454599"/>
            <a:ext cx="2409815" cy="7273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3039820">
            <a:off x="1379020" y="978314"/>
            <a:ext cx="2409815" cy="727322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0521" y="1433055"/>
            <a:ext cx="41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sz="1600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2106304" y="3002707"/>
            <a:ext cx="41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</a:t>
            </a:r>
            <a:r>
              <a:rPr lang="en-US" sz="1600" baseline="-25000" dirty="0" err="1" smtClean="0"/>
              <a:t>a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190789"/>
            <a:ext cx="8872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Power</a:t>
            </a:r>
          </a:p>
          <a:p>
            <a:r>
              <a:rPr lang="en-US" sz="1400" dirty="0" smtClean="0"/>
              <a:t>Spectrum</a:t>
            </a:r>
          </a:p>
          <a:p>
            <a:r>
              <a:rPr lang="en-US" sz="1400" dirty="0" smtClean="0"/>
              <a:t>l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C(l)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827898" y="6183085"/>
            <a:ext cx="83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 mode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525309" y="4776446"/>
            <a:ext cx="135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Monte Carlo</a:t>
            </a:r>
          </a:p>
          <a:p>
            <a:r>
              <a:rPr lang="en-US" dirty="0" smtClean="0">
                <a:latin typeface="Curlz MT"/>
                <a:cs typeface="Curlz MT"/>
              </a:rPr>
              <a:t>M</a:t>
            </a:r>
            <a:r>
              <a:rPr lang="en-US" dirty="0" smtClean="0"/>
              <a:t> and </a:t>
            </a:r>
            <a:r>
              <a:rPr lang="en-US" dirty="0" smtClean="0">
                <a:latin typeface="Curlz MT"/>
                <a:cs typeface="Curlz MT"/>
              </a:rPr>
              <a:t>A</a:t>
            </a:r>
            <a:endParaRPr lang="en-US" dirty="0">
              <a:latin typeface="Curlz MT"/>
              <a:cs typeface="Curlz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6" y="3135174"/>
            <a:ext cx="3897135" cy="31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9000" cy="10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304800" y="381000"/>
            <a:ext cx="39937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Kappa &gt; 1 </a:t>
            </a:r>
          </a:p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Strong </a:t>
            </a:r>
            <a:r>
              <a:rPr lang="en-US" b="1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Lensing </a:t>
            </a:r>
            <a:endParaRPr lang="en-US" b="1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Multiple </a:t>
            </a:r>
            <a:r>
              <a:rPr lang="en-US" b="1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Images</a:t>
            </a:r>
            <a:endParaRPr lang="en-US" b="1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  <a:p>
            <a:pPr marL="39688"/>
            <a:r>
              <a:rPr lang="en-US" b="1" i="1" u="sng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See Massimo </a:t>
            </a:r>
            <a:r>
              <a:rPr lang="en-US" b="1" i="1" u="sng" dirty="0" err="1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Meneghetti’s</a:t>
            </a:r>
            <a:r>
              <a:rPr lang="en-US" b="1" i="1" u="sng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 Presentation</a:t>
            </a:r>
            <a:endParaRPr lang="en-US" b="1" i="1" u="sng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2362200" y="1676400"/>
            <a:ext cx="9144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Rectangle 4"/>
          <p:cNvSpPr>
            <a:spLocks/>
          </p:cNvSpPr>
          <p:nvPr/>
        </p:nvSpPr>
        <p:spPr bwMode="auto">
          <a:xfrm>
            <a:off x="0" y="6673850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8197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19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293894" y="4961732"/>
            <a:ext cx="8382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4800600" y="64008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6553200" y="5943600"/>
            <a:ext cx="3063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sp>
        <p:nvSpPr>
          <p:cNvPr id="8201" name="Oval 9"/>
          <p:cNvSpPr>
            <a:spLocks/>
          </p:cNvSpPr>
          <p:nvPr/>
        </p:nvSpPr>
        <p:spPr bwMode="auto">
          <a:xfrm>
            <a:off x="6477000" y="4953000"/>
            <a:ext cx="457200" cy="457200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rot="10800000">
            <a:off x="6629400" y="4572000"/>
            <a:ext cx="1828800" cy="457200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6705600" y="5334000"/>
            <a:ext cx="1752600" cy="531813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H="1">
            <a:off x="4876800" y="4572000"/>
            <a:ext cx="1752600" cy="531813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rot="10800000">
            <a:off x="4953000" y="5410200"/>
            <a:ext cx="1828800" cy="457200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 Euclid to measure unbiased dark energy parameters</a:t>
            </a:r>
            <a:endParaRPr lang="en-US" dirty="0"/>
          </a:p>
          <a:p>
            <a:pPr lvl="1"/>
            <a:r>
              <a:rPr lang="en-US" dirty="0" smtClean="0"/>
              <a:t>m </a:t>
            </a:r>
            <a:r>
              <a:rPr lang="en-US" u="sng" dirty="0" smtClean="0"/>
              <a:t>&lt;</a:t>
            </a:r>
            <a:r>
              <a:rPr lang="en-US" dirty="0" smtClean="0"/>
              <a:t> 2x10</a:t>
            </a:r>
            <a:r>
              <a:rPr lang="en-US" baseline="30000" dirty="0" smtClean="0"/>
              <a:t>-3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σ</a:t>
            </a:r>
            <a:r>
              <a:rPr lang="en-US" dirty="0" smtClean="0"/>
              <a:t>(c) </a:t>
            </a:r>
            <a:r>
              <a:rPr lang="en-US" u="sng" dirty="0" smtClean="0"/>
              <a:t>&lt;</a:t>
            </a:r>
            <a:r>
              <a:rPr lang="en-US" dirty="0" smtClean="0"/>
              <a:t> 1.3 x 10</a:t>
            </a:r>
            <a:r>
              <a:rPr lang="en-US" baseline="30000" dirty="0" smtClean="0"/>
              <a:t>-</a:t>
            </a:r>
            <a:r>
              <a:rPr lang="en-US" baseline="30000" dirty="0" smtClean="0"/>
              <a:t>6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r>
              <a:rPr lang="en-US" dirty="0" smtClean="0"/>
              <a:t>These calculations form the basis of the </a:t>
            </a:r>
            <a:r>
              <a:rPr lang="en-US" dirty="0" err="1" smtClean="0"/>
              <a:t>SciRD</a:t>
            </a:r>
            <a:r>
              <a:rPr lang="en-US" dirty="0" smtClean="0"/>
              <a:t> requirement and the science objectives predictions in the Red Book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Review of Weak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Theory </a:t>
            </a:r>
          </a:p>
          <a:p>
            <a:pPr lvl="1"/>
            <a:r>
              <a:rPr lang="en-US" u="sng" dirty="0" smtClean="0"/>
              <a:t>Why</a:t>
            </a:r>
            <a:r>
              <a:rPr lang="en-US" dirty="0" smtClean="0"/>
              <a:t> do we measure?</a:t>
            </a:r>
          </a:p>
          <a:p>
            <a:pPr lvl="1"/>
            <a:r>
              <a:rPr lang="en-US" dirty="0" smtClean="0"/>
              <a:t>From General Relativity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Measurement </a:t>
            </a:r>
          </a:p>
          <a:p>
            <a:pPr lvl="1"/>
            <a:r>
              <a:rPr lang="en-US" u="sng" dirty="0" smtClean="0"/>
              <a:t>What</a:t>
            </a:r>
            <a:r>
              <a:rPr lang="en-US" dirty="0" smtClean="0"/>
              <a:t> do we measure?</a:t>
            </a:r>
          </a:p>
          <a:p>
            <a:pPr lvl="1"/>
            <a:endParaRPr lang="en-US" dirty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u="sng" dirty="0" smtClean="0"/>
              <a:t>How</a:t>
            </a:r>
            <a:r>
              <a:rPr lang="en-US" dirty="0" smtClean="0"/>
              <a:t> accurately do we need to measure?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‘Weak’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 smtClean="0">
                <a:solidFill>
                  <a:srgbClr val="FF6600"/>
                </a:solidFill>
              </a:rPr>
              <a:t>Every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 smtClean="0"/>
              <a:t>galaxy experiences some lensing </a:t>
            </a:r>
            <a:endParaRPr lang="en-US" i="1" u="sng" dirty="0" smtClean="0"/>
          </a:p>
          <a:p>
            <a:r>
              <a:rPr lang="en-US" dirty="0" smtClean="0"/>
              <a:t>Caused by matter along the line of sight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60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2600"/>
            <a:ext cx="9144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/>
          </p:cNvSpPr>
          <p:nvPr/>
        </p:nvSpPr>
        <p:spPr bwMode="auto">
          <a:xfrm>
            <a:off x="304800" y="381000"/>
            <a:ext cx="24733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Kappa&lt;&lt; 1 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Weak Lensing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Local Distortion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 flipH="1">
            <a:off x="1905000" y="1600200"/>
            <a:ext cx="3810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0" y="6491288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2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466932" y="5190331"/>
            <a:ext cx="8382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973638" y="66294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Rectangle 8"/>
          <p:cNvSpPr>
            <a:spLocks/>
          </p:cNvSpPr>
          <p:nvPr/>
        </p:nvSpPr>
        <p:spPr bwMode="auto">
          <a:xfrm>
            <a:off x="6726238" y="6172200"/>
            <a:ext cx="3063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grpSp>
        <p:nvGrpSpPr>
          <p:cNvPr id="9225" name="Group 9"/>
          <p:cNvGrpSpPr>
            <a:grpSpLocks/>
          </p:cNvGrpSpPr>
          <p:nvPr/>
        </p:nvGrpSpPr>
        <p:grpSpPr bwMode="auto">
          <a:xfrm>
            <a:off x="5886450" y="5408613"/>
            <a:ext cx="1089025" cy="304800"/>
            <a:chOff x="0" y="0"/>
            <a:chExt cx="685" cy="191"/>
          </a:xfrm>
        </p:grpSpPr>
        <p:sp>
          <p:nvSpPr>
            <p:cNvPr id="9226" name="AutoShape 10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7" name="AutoShape 11"/>
            <p:cNvSpPr>
              <a:spLocks/>
            </p:cNvSpPr>
            <p:nvPr/>
          </p:nvSpPr>
          <p:spPr bwMode="auto">
            <a:xfrm>
              <a:off x="361" y="9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8" name="AutoShape 12"/>
            <p:cNvSpPr>
              <a:spLocks/>
            </p:cNvSpPr>
            <p:nvPr/>
          </p:nvSpPr>
          <p:spPr bwMode="auto">
            <a:xfrm>
              <a:off x="523" y="113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9" name="AutoShape 13"/>
            <p:cNvSpPr>
              <a:spLocks/>
            </p:cNvSpPr>
            <p:nvPr/>
          </p:nvSpPr>
          <p:spPr bwMode="auto">
            <a:xfrm>
              <a:off x="672" y="12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0" name="AutoShape 14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1" name="Rectangle 15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32" name="Group 16"/>
          <p:cNvGrpSpPr>
            <a:grpSpLocks/>
          </p:cNvGrpSpPr>
          <p:nvPr/>
        </p:nvGrpSpPr>
        <p:grpSpPr bwMode="auto">
          <a:xfrm>
            <a:off x="6038850" y="5003800"/>
            <a:ext cx="454025" cy="862013"/>
            <a:chOff x="0" y="0"/>
            <a:chExt cx="285" cy="543"/>
          </a:xfrm>
        </p:grpSpPr>
        <p:sp>
          <p:nvSpPr>
            <p:cNvPr id="9233" name="AutoShape 17"/>
            <p:cNvSpPr>
              <a:spLocks/>
            </p:cNvSpPr>
            <p:nvPr/>
          </p:nvSpPr>
          <p:spPr bwMode="auto">
            <a:xfrm>
              <a:off x="0" y="351"/>
              <a:ext cx="239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4" name="AutoShape 18"/>
            <p:cNvSpPr>
              <a:spLocks/>
            </p:cNvSpPr>
            <p:nvPr/>
          </p:nvSpPr>
          <p:spPr bwMode="auto">
            <a:xfrm>
              <a:off x="173" y="22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5" name="AutoShape 19"/>
            <p:cNvSpPr>
              <a:spLocks/>
            </p:cNvSpPr>
            <p:nvPr/>
          </p:nvSpPr>
          <p:spPr bwMode="auto">
            <a:xfrm>
              <a:off x="224" y="107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6" name="AutoShape 20"/>
            <p:cNvSpPr>
              <a:spLocks/>
            </p:cNvSpPr>
            <p:nvPr/>
          </p:nvSpPr>
          <p:spPr bwMode="auto">
            <a:xfrm>
              <a:off x="272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7" name="AutoShape 21"/>
            <p:cNvSpPr>
              <a:spLocks/>
            </p:cNvSpPr>
            <p:nvPr/>
          </p:nvSpPr>
          <p:spPr bwMode="auto">
            <a:xfrm>
              <a:off x="11" y="361"/>
              <a:ext cx="221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8" name="Rectangle 22"/>
            <p:cNvSpPr>
              <a:spLocks/>
            </p:cNvSpPr>
            <p:nvPr/>
          </p:nvSpPr>
          <p:spPr bwMode="auto">
            <a:xfrm>
              <a:off x="33" y="380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39" name="Group 23"/>
          <p:cNvGrpSpPr>
            <a:grpSpLocks/>
          </p:cNvGrpSpPr>
          <p:nvPr/>
        </p:nvGrpSpPr>
        <p:grpSpPr bwMode="auto">
          <a:xfrm>
            <a:off x="6191250" y="5256213"/>
            <a:ext cx="381000" cy="374650"/>
            <a:chOff x="0" y="0"/>
            <a:chExt cx="239" cy="235"/>
          </a:xfrm>
        </p:grpSpPr>
        <p:sp>
          <p:nvSpPr>
            <p:cNvPr id="9240" name="AutoShape 2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1" name="AutoShape 25"/>
            <p:cNvSpPr>
              <a:spLocks/>
            </p:cNvSpPr>
            <p:nvPr/>
          </p:nvSpPr>
          <p:spPr bwMode="auto">
            <a:xfrm>
              <a:off x="24" y="17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2" name="AutoShape 26"/>
            <p:cNvSpPr>
              <a:spLocks/>
            </p:cNvSpPr>
            <p:nvPr/>
          </p:nvSpPr>
          <p:spPr bwMode="auto">
            <a:xfrm>
              <a:off x="13" y="205"/>
              <a:ext cx="26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3" name="AutoShape 27"/>
            <p:cNvSpPr>
              <a:spLocks/>
            </p:cNvSpPr>
            <p:nvPr/>
          </p:nvSpPr>
          <p:spPr bwMode="auto">
            <a:xfrm>
              <a:off x="8" y="225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4" name="AutoShape 2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5" name="Rectangle 2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46" name="Group 30"/>
          <p:cNvGrpSpPr>
            <a:grpSpLocks/>
          </p:cNvGrpSpPr>
          <p:nvPr/>
        </p:nvGrpSpPr>
        <p:grpSpPr bwMode="auto">
          <a:xfrm>
            <a:off x="5862638" y="5103813"/>
            <a:ext cx="938212" cy="304800"/>
            <a:chOff x="0" y="0"/>
            <a:chExt cx="591" cy="191"/>
          </a:xfrm>
        </p:grpSpPr>
        <p:sp>
          <p:nvSpPr>
            <p:cNvPr id="9247" name="AutoShape 31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8" name="AutoShape 32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9" name="AutoShape 33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0" name="AutoShape 34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1" name="AutoShape 35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2" name="Rectangle 36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53" name="Group 37"/>
          <p:cNvGrpSpPr>
            <a:grpSpLocks/>
          </p:cNvGrpSpPr>
          <p:nvPr/>
        </p:nvGrpSpPr>
        <p:grpSpPr bwMode="auto">
          <a:xfrm>
            <a:off x="5962650" y="5180013"/>
            <a:ext cx="492125" cy="1365250"/>
            <a:chOff x="0" y="0"/>
            <a:chExt cx="309" cy="859"/>
          </a:xfrm>
        </p:grpSpPr>
        <p:sp>
          <p:nvSpPr>
            <p:cNvPr id="9254" name="AutoShape 3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5" name="AutoShape 39"/>
            <p:cNvSpPr>
              <a:spLocks/>
            </p:cNvSpPr>
            <p:nvPr/>
          </p:nvSpPr>
          <p:spPr bwMode="auto">
            <a:xfrm>
              <a:off x="174" y="38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6" name="AutoShape 40"/>
            <p:cNvSpPr>
              <a:spLocks/>
            </p:cNvSpPr>
            <p:nvPr/>
          </p:nvSpPr>
          <p:spPr bwMode="auto">
            <a:xfrm>
              <a:off x="237" y="628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7" name="AutoShape 41"/>
            <p:cNvSpPr>
              <a:spLocks/>
            </p:cNvSpPr>
            <p:nvPr/>
          </p:nvSpPr>
          <p:spPr bwMode="auto">
            <a:xfrm>
              <a:off x="296" y="84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8" name="AutoShape 4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9" name="Rectangle 4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60" name="Group 44"/>
          <p:cNvGrpSpPr>
            <a:grpSpLocks/>
          </p:cNvGrpSpPr>
          <p:nvPr/>
        </p:nvGrpSpPr>
        <p:grpSpPr bwMode="auto">
          <a:xfrm>
            <a:off x="6015038" y="5524500"/>
            <a:ext cx="785812" cy="341313"/>
            <a:chOff x="0" y="0"/>
            <a:chExt cx="495" cy="215"/>
          </a:xfrm>
        </p:grpSpPr>
        <p:sp>
          <p:nvSpPr>
            <p:cNvPr id="9261" name="AutoShape 45"/>
            <p:cNvSpPr>
              <a:spLocks/>
            </p:cNvSpPr>
            <p:nvPr/>
          </p:nvSpPr>
          <p:spPr bwMode="auto">
            <a:xfrm>
              <a:off x="255" y="23"/>
              <a:ext cx="240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2" name="AutoShape 46"/>
            <p:cNvSpPr>
              <a:spLocks/>
            </p:cNvSpPr>
            <p:nvPr/>
          </p:nvSpPr>
          <p:spPr bwMode="auto">
            <a:xfrm>
              <a:off x="162" y="4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3" name="AutoShape 47"/>
            <p:cNvSpPr>
              <a:spLocks/>
            </p:cNvSpPr>
            <p:nvPr/>
          </p:nvSpPr>
          <p:spPr bwMode="auto">
            <a:xfrm>
              <a:off x="74" y="19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4" name="AutoShape 48"/>
            <p:cNvSpPr>
              <a:spLocks/>
            </p:cNvSpPr>
            <p:nvPr/>
          </p:nvSpPr>
          <p:spPr bwMode="auto">
            <a:xfrm>
              <a:off x="0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5" name="AutoShape 49"/>
            <p:cNvSpPr>
              <a:spLocks/>
            </p:cNvSpPr>
            <p:nvPr/>
          </p:nvSpPr>
          <p:spPr bwMode="auto">
            <a:xfrm>
              <a:off x="267" y="33"/>
              <a:ext cx="220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6" name="Rectangle 50"/>
            <p:cNvSpPr>
              <a:spLocks/>
            </p:cNvSpPr>
            <p:nvPr/>
          </p:nvSpPr>
          <p:spPr bwMode="auto">
            <a:xfrm>
              <a:off x="288" y="52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67" name="Group 51"/>
          <p:cNvGrpSpPr>
            <a:grpSpLocks/>
          </p:cNvGrpSpPr>
          <p:nvPr/>
        </p:nvGrpSpPr>
        <p:grpSpPr bwMode="auto">
          <a:xfrm>
            <a:off x="6167438" y="5332413"/>
            <a:ext cx="785812" cy="361950"/>
            <a:chOff x="0" y="0"/>
            <a:chExt cx="495" cy="227"/>
          </a:xfrm>
        </p:grpSpPr>
        <p:sp>
          <p:nvSpPr>
            <p:cNvPr id="9268" name="AutoShape 52"/>
            <p:cNvSpPr>
              <a:spLocks/>
            </p:cNvSpPr>
            <p:nvPr/>
          </p:nvSpPr>
          <p:spPr bwMode="auto">
            <a:xfrm>
              <a:off x="255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9" name="AutoShape 53"/>
            <p:cNvSpPr>
              <a:spLocks/>
            </p:cNvSpPr>
            <p:nvPr/>
          </p:nvSpPr>
          <p:spPr bwMode="auto">
            <a:xfrm>
              <a:off x="163" y="14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4"/>
            <p:cNvSpPr>
              <a:spLocks/>
            </p:cNvSpPr>
            <p:nvPr/>
          </p:nvSpPr>
          <p:spPr bwMode="auto">
            <a:xfrm>
              <a:off x="75" y="183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55"/>
            <p:cNvSpPr>
              <a:spLocks/>
            </p:cNvSpPr>
            <p:nvPr/>
          </p:nvSpPr>
          <p:spPr bwMode="auto">
            <a:xfrm>
              <a:off x="0" y="21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56"/>
            <p:cNvSpPr>
              <a:spLocks/>
            </p:cNvSpPr>
            <p:nvPr/>
          </p:nvSpPr>
          <p:spPr bwMode="auto">
            <a:xfrm>
              <a:off x="267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Rectangle 57"/>
            <p:cNvSpPr>
              <a:spLocks/>
            </p:cNvSpPr>
            <p:nvPr/>
          </p:nvSpPr>
          <p:spPr bwMode="auto">
            <a:xfrm>
              <a:off x="288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74" name="Group 58"/>
          <p:cNvGrpSpPr>
            <a:grpSpLocks/>
          </p:cNvGrpSpPr>
          <p:nvPr/>
        </p:nvGrpSpPr>
        <p:grpSpPr bwMode="auto">
          <a:xfrm>
            <a:off x="6472238" y="5180013"/>
            <a:ext cx="938212" cy="304800"/>
            <a:chOff x="0" y="0"/>
            <a:chExt cx="591" cy="191"/>
          </a:xfrm>
        </p:grpSpPr>
        <p:sp>
          <p:nvSpPr>
            <p:cNvPr id="9275" name="AutoShape 59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60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61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62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63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Rectangle 64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81" name="Group 65"/>
          <p:cNvGrpSpPr>
            <a:grpSpLocks/>
          </p:cNvGrpSpPr>
          <p:nvPr/>
        </p:nvGrpSpPr>
        <p:grpSpPr bwMode="auto">
          <a:xfrm>
            <a:off x="6167438" y="5408613"/>
            <a:ext cx="938212" cy="304800"/>
            <a:chOff x="0" y="0"/>
            <a:chExt cx="591" cy="191"/>
          </a:xfrm>
        </p:grpSpPr>
        <p:sp>
          <p:nvSpPr>
            <p:cNvPr id="9282" name="AutoShape 66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67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68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69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70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Rectangle 71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88" name="Group 72"/>
          <p:cNvGrpSpPr>
            <a:grpSpLocks/>
          </p:cNvGrpSpPr>
          <p:nvPr/>
        </p:nvGrpSpPr>
        <p:grpSpPr bwMode="auto">
          <a:xfrm>
            <a:off x="6853238" y="5332413"/>
            <a:ext cx="938212" cy="304800"/>
            <a:chOff x="0" y="0"/>
            <a:chExt cx="591" cy="191"/>
          </a:xfrm>
        </p:grpSpPr>
        <p:sp>
          <p:nvSpPr>
            <p:cNvPr id="9289" name="AutoShape 73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74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75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76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77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Rectangle 78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95" name="Group 79"/>
          <p:cNvGrpSpPr>
            <a:grpSpLocks/>
          </p:cNvGrpSpPr>
          <p:nvPr/>
        </p:nvGrpSpPr>
        <p:grpSpPr bwMode="auto">
          <a:xfrm>
            <a:off x="6472238" y="5027613"/>
            <a:ext cx="1395412" cy="971550"/>
            <a:chOff x="0" y="0"/>
            <a:chExt cx="879" cy="611"/>
          </a:xfrm>
        </p:grpSpPr>
        <p:sp>
          <p:nvSpPr>
            <p:cNvPr id="9296" name="AutoShape 80"/>
            <p:cNvSpPr>
              <a:spLocks/>
            </p:cNvSpPr>
            <p:nvPr/>
          </p:nvSpPr>
          <p:spPr bwMode="auto">
            <a:xfrm>
              <a:off x="639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81"/>
            <p:cNvSpPr>
              <a:spLocks/>
            </p:cNvSpPr>
            <p:nvPr/>
          </p:nvSpPr>
          <p:spPr bwMode="auto">
            <a:xfrm>
              <a:off x="433" y="28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82"/>
            <p:cNvSpPr>
              <a:spLocks/>
            </p:cNvSpPr>
            <p:nvPr/>
          </p:nvSpPr>
          <p:spPr bwMode="auto">
            <a:xfrm>
              <a:off x="207" y="450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83"/>
            <p:cNvSpPr>
              <a:spLocks/>
            </p:cNvSpPr>
            <p:nvPr/>
          </p:nvSpPr>
          <p:spPr bwMode="auto">
            <a:xfrm>
              <a:off x="0" y="60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84"/>
            <p:cNvSpPr>
              <a:spLocks/>
            </p:cNvSpPr>
            <p:nvPr/>
          </p:nvSpPr>
          <p:spPr bwMode="auto">
            <a:xfrm>
              <a:off x="651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Rectangle 85"/>
            <p:cNvSpPr>
              <a:spLocks/>
            </p:cNvSpPr>
            <p:nvPr/>
          </p:nvSpPr>
          <p:spPr bwMode="auto">
            <a:xfrm>
              <a:off x="672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02" name="Group 86"/>
          <p:cNvGrpSpPr>
            <a:grpSpLocks/>
          </p:cNvGrpSpPr>
          <p:nvPr/>
        </p:nvGrpSpPr>
        <p:grpSpPr bwMode="auto">
          <a:xfrm>
            <a:off x="5505450" y="5789613"/>
            <a:ext cx="2622550" cy="304800"/>
            <a:chOff x="0" y="0"/>
            <a:chExt cx="1651" cy="191"/>
          </a:xfrm>
        </p:grpSpPr>
        <p:sp>
          <p:nvSpPr>
            <p:cNvPr id="9303" name="AutoShape 87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88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89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90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91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Rectangle 92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09" name="Group 93"/>
          <p:cNvGrpSpPr>
            <a:grpSpLocks/>
          </p:cNvGrpSpPr>
          <p:nvPr/>
        </p:nvGrpSpPr>
        <p:grpSpPr bwMode="auto">
          <a:xfrm>
            <a:off x="5657850" y="5942013"/>
            <a:ext cx="2622550" cy="304800"/>
            <a:chOff x="0" y="0"/>
            <a:chExt cx="1651" cy="191"/>
          </a:xfrm>
        </p:grpSpPr>
        <p:sp>
          <p:nvSpPr>
            <p:cNvPr id="9310" name="AutoShape 9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95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96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97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9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Rectangle 9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16" name="Group 100"/>
          <p:cNvGrpSpPr>
            <a:grpSpLocks/>
          </p:cNvGrpSpPr>
          <p:nvPr/>
        </p:nvGrpSpPr>
        <p:grpSpPr bwMode="auto">
          <a:xfrm>
            <a:off x="5657850" y="5484813"/>
            <a:ext cx="817563" cy="887412"/>
            <a:chOff x="0" y="0"/>
            <a:chExt cx="515" cy="558"/>
          </a:xfrm>
        </p:grpSpPr>
        <p:sp>
          <p:nvSpPr>
            <p:cNvPr id="9317" name="AutoShape 101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102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103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104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105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Rectangle 106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23" name="Group 107"/>
          <p:cNvGrpSpPr>
            <a:grpSpLocks/>
          </p:cNvGrpSpPr>
          <p:nvPr/>
        </p:nvGrpSpPr>
        <p:grpSpPr bwMode="auto">
          <a:xfrm>
            <a:off x="5810250" y="5637213"/>
            <a:ext cx="819150" cy="887412"/>
            <a:chOff x="0" y="0"/>
            <a:chExt cx="515" cy="558"/>
          </a:xfrm>
        </p:grpSpPr>
        <p:sp>
          <p:nvSpPr>
            <p:cNvPr id="9324" name="AutoShape 10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5" name="AutoShape 109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6" name="AutoShape 110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7" name="AutoShape 111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8" name="AutoShape 11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9" name="Rectangle 11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30" name="Group 114"/>
          <p:cNvGrpSpPr>
            <a:grpSpLocks/>
          </p:cNvGrpSpPr>
          <p:nvPr/>
        </p:nvGrpSpPr>
        <p:grpSpPr bwMode="auto">
          <a:xfrm>
            <a:off x="5886450" y="4951413"/>
            <a:ext cx="819150" cy="887412"/>
            <a:chOff x="0" y="0"/>
            <a:chExt cx="515" cy="558"/>
          </a:xfrm>
        </p:grpSpPr>
        <p:sp>
          <p:nvSpPr>
            <p:cNvPr id="9331" name="AutoShape 115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2" name="AutoShape 116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3" name="AutoShape 117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4" name="AutoShape 118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5" name="AutoShape 119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6" name="Rectangle 120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37" name="Group 121"/>
          <p:cNvGrpSpPr>
            <a:grpSpLocks/>
          </p:cNvGrpSpPr>
          <p:nvPr/>
        </p:nvGrpSpPr>
        <p:grpSpPr bwMode="auto">
          <a:xfrm>
            <a:off x="6115050" y="5942013"/>
            <a:ext cx="819150" cy="887412"/>
            <a:chOff x="0" y="0"/>
            <a:chExt cx="515" cy="558"/>
          </a:xfrm>
        </p:grpSpPr>
        <p:sp>
          <p:nvSpPr>
            <p:cNvPr id="9338" name="AutoShape 122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9" name="AutoShape 123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0" name="AutoShape 124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1" name="AutoShape 125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2" name="AutoShape 126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3" name="Rectangle 127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44" name="Group 128"/>
          <p:cNvGrpSpPr>
            <a:grpSpLocks/>
          </p:cNvGrpSpPr>
          <p:nvPr/>
        </p:nvGrpSpPr>
        <p:grpSpPr bwMode="auto">
          <a:xfrm>
            <a:off x="5581650" y="4875213"/>
            <a:ext cx="2649538" cy="501650"/>
            <a:chOff x="0" y="0"/>
            <a:chExt cx="1668" cy="315"/>
          </a:xfrm>
        </p:grpSpPr>
        <p:sp>
          <p:nvSpPr>
            <p:cNvPr id="9345" name="AutoShape 129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6" name="AutoShape 130"/>
            <p:cNvSpPr>
              <a:spLocks/>
            </p:cNvSpPr>
            <p:nvPr/>
          </p:nvSpPr>
          <p:spPr bwMode="auto">
            <a:xfrm>
              <a:off x="1628" y="16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7" name="AutoShape 131"/>
            <p:cNvSpPr>
              <a:spLocks/>
            </p:cNvSpPr>
            <p:nvPr/>
          </p:nvSpPr>
          <p:spPr bwMode="auto">
            <a:xfrm>
              <a:off x="981" y="236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8" name="AutoShape 132"/>
            <p:cNvSpPr>
              <a:spLocks/>
            </p:cNvSpPr>
            <p:nvPr/>
          </p:nvSpPr>
          <p:spPr bwMode="auto">
            <a:xfrm>
              <a:off x="1352" y="304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9" name="AutoShape 133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0" name="Rectangle 134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9351" name="AutoShape 135"/>
          <p:cNvSpPr>
            <a:spLocks/>
          </p:cNvSpPr>
          <p:nvPr/>
        </p:nvSpPr>
        <p:spPr bwMode="auto">
          <a:xfrm>
            <a:off x="4833938" y="4826000"/>
            <a:ext cx="4178300" cy="406400"/>
          </a:xfrm>
          <a:custGeom>
            <a:avLst/>
            <a:gdLst/>
            <a:ahLst/>
            <a:cxnLst/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52" name="AutoShape 136"/>
          <p:cNvSpPr>
            <a:spLocks/>
          </p:cNvSpPr>
          <p:nvPr/>
        </p:nvSpPr>
        <p:spPr bwMode="auto">
          <a:xfrm>
            <a:off x="4821238" y="5549900"/>
            <a:ext cx="3886200" cy="279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1" grpId="0" animBg="1"/>
      <p:bldP spid="93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36" y="746333"/>
            <a:ext cx="8760217" cy="11304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weak distortion is simply a (very small) change in ellipticity of a galaxy  </a:t>
            </a:r>
            <a:endParaRPr lang="en-US" sz="2000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534163" y="1859451"/>
            <a:ext cx="5719796" cy="2231742"/>
            <a:chOff x="864" y="2352"/>
            <a:chExt cx="3446" cy="131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352"/>
              <a:ext cx="132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52"/>
              <a:ext cx="1334" cy="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548" cy="1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2541" y="4542874"/>
            <a:ext cx="1271176" cy="3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/>
          <a:p>
            <a:r>
              <a:rPr lang="en-US" dirty="0"/>
              <a:t>Dark Matter</a:t>
            </a: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 flipV="1">
            <a:off x="4369478" y="2973324"/>
            <a:ext cx="0" cy="141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291" tIns="32146" rIns="64291" bIns="3214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7774</TotalTime>
  <Words>1420</Words>
  <Application>Microsoft Macintosh PowerPoint</Application>
  <PresentationFormat>On-screen Show (4:3)</PresentationFormat>
  <Paragraphs>391</Paragraphs>
  <Slides>61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Weak Lensing</vt:lpstr>
      <vt:lpstr>A Review of Weak Lensing</vt:lpstr>
      <vt:lpstr>Gravitational Lensing</vt:lpstr>
      <vt:lpstr>Gravitational Lensing</vt:lpstr>
      <vt:lpstr>Gravitational Lensing</vt:lpstr>
      <vt:lpstr>PowerPoint Presentation</vt:lpstr>
      <vt:lpstr>‘Weak’ Lensing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Gravitational Lensing?</vt:lpstr>
      <vt:lpstr>Geometry</vt:lpstr>
      <vt:lpstr>The Lens Equation</vt:lpstr>
      <vt:lpstr>PowerPoint Presentation</vt:lpstr>
      <vt:lpstr>Deflection Angle from GR</vt:lpstr>
      <vt:lpstr>From GR</vt:lpstr>
      <vt:lpstr>PowerPoint Presentation</vt:lpstr>
      <vt:lpstr>PowerPoint Presentation</vt:lpstr>
      <vt:lpstr>PowerPoint Presentation</vt:lpstr>
      <vt:lpstr>The Distortion Matrix</vt:lpstr>
      <vt:lpstr>The Distortion Matrix</vt:lpstr>
      <vt:lpstr>The Distortion Matrix</vt:lpstr>
      <vt:lpstr>Shear and Convergence</vt:lpstr>
      <vt:lpstr>Shear and Covergence</vt:lpstr>
      <vt:lpstr>Disortion is Elliptical</vt:lpstr>
      <vt:lpstr>Distortion is Elliptical</vt:lpstr>
      <vt:lpstr>Distortion is elliptical</vt:lpstr>
      <vt:lpstr>Recap</vt:lpstr>
      <vt:lpstr>PowerPoint Presentation</vt:lpstr>
      <vt:lpstr>PowerPoint Presentation</vt:lpstr>
      <vt:lpstr>PowerPoint Presentation</vt:lpstr>
      <vt:lpstr>Cosmic Lensing</vt:lpstr>
      <vt:lpstr>Atmosphere and Telescope</vt:lpstr>
      <vt:lpstr>Pixelisation</vt:lpstr>
      <vt:lpstr>Noise</vt:lpstr>
      <vt:lpstr>PowerPoint Presentation</vt:lpstr>
      <vt:lpstr>What is ellipticity </vt:lpstr>
      <vt:lpstr>PowerPoint Presentation</vt:lpstr>
      <vt:lpstr>How to measure ellipticity?</vt:lpstr>
      <vt:lpstr>Moments of a 2D Function</vt:lpstr>
      <vt:lpstr>2nd Order Moments in 2D</vt:lpstr>
      <vt:lpstr>How are Q related to ellipticity?</vt:lpstr>
      <vt:lpstr>How are Q related to ellipticity?</vt:lpstr>
      <vt:lpstr>Intrinsic Ellipticity</vt:lpstr>
      <vt:lpstr>The Weak Lensing Assumption</vt:lpstr>
      <vt:lpstr>PowerPoint Presentation</vt:lpstr>
      <vt:lpstr>PowerPoint Presentation</vt:lpstr>
      <vt:lpstr>PowerPoint Presentation</vt:lpstr>
      <vt:lpstr>PowerPoint Presentation</vt:lpstr>
      <vt:lpstr>How well do we need to measure shapes?</vt:lpstr>
      <vt:lpstr>How does the PSF affect the moments?</vt:lpstr>
      <vt:lpstr>PowerPoint Presentation</vt:lpstr>
      <vt:lpstr>PowerPoint Presentation</vt:lpstr>
      <vt:lpstr>PowerPoint Presentation</vt:lpstr>
      <vt:lpstr>PowerPoint Presentation</vt:lpstr>
      <vt:lpstr>A Review of Weak Lensing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 Lensing  Shape Measurement</dc:title>
  <dc:creator>Thomas Kitching</dc:creator>
  <cp:lastModifiedBy>Thomas Kitching</cp:lastModifiedBy>
  <cp:revision>57</cp:revision>
  <dcterms:created xsi:type="dcterms:W3CDTF">2012-08-27T13:45:21Z</dcterms:created>
  <dcterms:modified xsi:type="dcterms:W3CDTF">2012-09-07T15:13:50Z</dcterms:modified>
</cp:coreProperties>
</file>